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 id="2147483662" r:id="rId2"/>
    <p:sldMasterId id="2147483668" r:id="rId3"/>
    <p:sldMasterId id="2147483673" r:id="rId4"/>
  </p:sldMasterIdLst>
  <p:notesMasterIdLst>
    <p:notesMasterId r:id="rId58"/>
  </p:notesMasterIdLst>
  <p:sldIdLst>
    <p:sldId id="258" r:id="rId5"/>
    <p:sldId id="259" r:id="rId6"/>
    <p:sldId id="356" r:id="rId7"/>
    <p:sldId id="403" r:id="rId8"/>
    <p:sldId id="357" r:id="rId9"/>
    <p:sldId id="387" r:id="rId10"/>
    <p:sldId id="380" r:id="rId11"/>
    <p:sldId id="358" r:id="rId12"/>
    <p:sldId id="383" r:id="rId13"/>
    <p:sldId id="388" r:id="rId14"/>
    <p:sldId id="359" r:id="rId15"/>
    <p:sldId id="361" r:id="rId16"/>
    <p:sldId id="312" r:id="rId17"/>
    <p:sldId id="441" r:id="rId18"/>
    <p:sldId id="442" r:id="rId19"/>
    <p:sldId id="362" r:id="rId20"/>
    <p:sldId id="364" r:id="rId21"/>
    <p:sldId id="390" r:id="rId22"/>
    <p:sldId id="391" r:id="rId23"/>
    <p:sldId id="392" r:id="rId24"/>
    <p:sldId id="393" r:id="rId25"/>
    <p:sldId id="363" r:id="rId26"/>
    <p:sldId id="394" r:id="rId27"/>
    <p:sldId id="365" r:id="rId28"/>
    <p:sldId id="395" r:id="rId29"/>
    <p:sldId id="396" r:id="rId30"/>
    <p:sldId id="397" r:id="rId31"/>
    <p:sldId id="343" r:id="rId32"/>
    <p:sldId id="366" r:id="rId33"/>
    <p:sldId id="385" r:id="rId34"/>
    <p:sldId id="386" r:id="rId35"/>
    <p:sldId id="382" r:id="rId36"/>
    <p:sldId id="367" r:id="rId37"/>
    <p:sldId id="368" r:id="rId38"/>
    <p:sldId id="369" r:id="rId39"/>
    <p:sldId id="370" r:id="rId40"/>
    <p:sldId id="371" r:id="rId41"/>
    <p:sldId id="372" r:id="rId42"/>
    <p:sldId id="402" r:id="rId43"/>
    <p:sldId id="373" r:id="rId44"/>
    <p:sldId id="398" r:id="rId45"/>
    <p:sldId id="399" r:id="rId46"/>
    <p:sldId id="360" r:id="rId47"/>
    <p:sldId id="400" r:id="rId48"/>
    <p:sldId id="401" r:id="rId49"/>
    <p:sldId id="374" r:id="rId50"/>
    <p:sldId id="375" r:id="rId51"/>
    <p:sldId id="376" r:id="rId52"/>
    <p:sldId id="377" r:id="rId53"/>
    <p:sldId id="384" r:id="rId54"/>
    <p:sldId id="378" r:id="rId55"/>
    <p:sldId id="381" r:id="rId56"/>
    <p:sldId id="316" r:id="rId57"/>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759"/>
    <a:srgbClr val="1B1E3D"/>
    <a:srgbClr val="0033CC"/>
    <a:srgbClr val="215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7" autoAdjust="0"/>
    <p:restoredTop sz="94620" autoAdjust="0"/>
  </p:normalViewPr>
  <p:slideViewPr>
    <p:cSldViewPr showGuides="1">
      <p:cViewPr varScale="1">
        <p:scale>
          <a:sx n="63" d="100"/>
          <a:sy n="63" d="100"/>
        </p:scale>
        <p:origin x="142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27740FB0-00C3-43FF-8FA1-B36CCED5C3C3}" type="datetimeFigureOut">
              <a:rPr lang="en-US" smtClean="0"/>
              <a:pPr/>
              <a:t>6/8/2021</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861E858E-FC7F-4A5E-A224-2E688F070283}" type="slidenum">
              <a:rPr lang="en-US" smtClean="0"/>
              <a:pPr/>
              <a:t>‹#›</a:t>
            </a:fld>
            <a:endParaRPr lang="en-US" dirty="0"/>
          </a:p>
        </p:txBody>
      </p:sp>
    </p:spTree>
    <p:extLst>
      <p:ext uri="{BB962C8B-B14F-4D97-AF65-F5344CB8AC3E}">
        <p14:creationId xmlns:p14="http://schemas.microsoft.com/office/powerpoint/2010/main" val="2424968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1</a:t>
            </a:fld>
            <a:endParaRPr lang="en-US" dirty="0"/>
          </a:p>
        </p:txBody>
      </p:sp>
    </p:spTree>
    <p:extLst>
      <p:ext uri="{BB962C8B-B14F-4D97-AF65-F5344CB8AC3E}">
        <p14:creationId xmlns:p14="http://schemas.microsoft.com/office/powerpoint/2010/main" val="2774863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10</a:t>
            </a:fld>
            <a:endParaRPr lang="en-US" dirty="0"/>
          </a:p>
        </p:txBody>
      </p:sp>
    </p:spTree>
    <p:extLst>
      <p:ext uri="{BB962C8B-B14F-4D97-AF65-F5344CB8AC3E}">
        <p14:creationId xmlns:p14="http://schemas.microsoft.com/office/powerpoint/2010/main" val="363065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11</a:t>
            </a:fld>
            <a:endParaRPr lang="en-US" dirty="0"/>
          </a:p>
        </p:txBody>
      </p:sp>
    </p:spTree>
    <p:extLst>
      <p:ext uri="{BB962C8B-B14F-4D97-AF65-F5344CB8AC3E}">
        <p14:creationId xmlns:p14="http://schemas.microsoft.com/office/powerpoint/2010/main" val="3882385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12</a:t>
            </a:fld>
            <a:endParaRPr lang="en-US" dirty="0"/>
          </a:p>
        </p:txBody>
      </p:sp>
    </p:spTree>
    <p:extLst>
      <p:ext uri="{BB962C8B-B14F-4D97-AF65-F5344CB8AC3E}">
        <p14:creationId xmlns:p14="http://schemas.microsoft.com/office/powerpoint/2010/main" val="2200665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13</a:t>
            </a:fld>
            <a:endParaRPr lang="en-US" dirty="0"/>
          </a:p>
        </p:txBody>
      </p:sp>
    </p:spTree>
    <p:extLst>
      <p:ext uri="{BB962C8B-B14F-4D97-AF65-F5344CB8AC3E}">
        <p14:creationId xmlns:p14="http://schemas.microsoft.com/office/powerpoint/2010/main" val="4027803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14</a:t>
            </a:fld>
            <a:endParaRPr lang="en-US" dirty="0"/>
          </a:p>
        </p:txBody>
      </p:sp>
    </p:spTree>
    <p:extLst>
      <p:ext uri="{BB962C8B-B14F-4D97-AF65-F5344CB8AC3E}">
        <p14:creationId xmlns:p14="http://schemas.microsoft.com/office/powerpoint/2010/main" val="229609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15</a:t>
            </a:fld>
            <a:endParaRPr lang="en-US" dirty="0"/>
          </a:p>
        </p:txBody>
      </p:sp>
    </p:spTree>
    <p:extLst>
      <p:ext uri="{BB962C8B-B14F-4D97-AF65-F5344CB8AC3E}">
        <p14:creationId xmlns:p14="http://schemas.microsoft.com/office/powerpoint/2010/main" val="936062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16</a:t>
            </a:fld>
            <a:endParaRPr lang="en-US" dirty="0"/>
          </a:p>
        </p:txBody>
      </p:sp>
    </p:spTree>
    <p:extLst>
      <p:ext uri="{BB962C8B-B14F-4D97-AF65-F5344CB8AC3E}">
        <p14:creationId xmlns:p14="http://schemas.microsoft.com/office/powerpoint/2010/main" val="189854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17</a:t>
            </a:fld>
            <a:endParaRPr lang="en-US" dirty="0"/>
          </a:p>
        </p:txBody>
      </p:sp>
    </p:spTree>
    <p:extLst>
      <p:ext uri="{BB962C8B-B14F-4D97-AF65-F5344CB8AC3E}">
        <p14:creationId xmlns:p14="http://schemas.microsoft.com/office/powerpoint/2010/main" val="3565600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18</a:t>
            </a:fld>
            <a:endParaRPr lang="en-US" dirty="0"/>
          </a:p>
        </p:txBody>
      </p:sp>
    </p:spTree>
    <p:extLst>
      <p:ext uri="{BB962C8B-B14F-4D97-AF65-F5344CB8AC3E}">
        <p14:creationId xmlns:p14="http://schemas.microsoft.com/office/powerpoint/2010/main" val="40909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19</a:t>
            </a:fld>
            <a:endParaRPr lang="en-US" dirty="0"/>
          </a:p>
        </p:txBody>
      </p:sp>
    </p:spTree>
    <p:extLst>
      <p:ext uri="{BB962C8B-B14F-4D97-AF65-F5344CB8AC3E}">
        <p14:creationId xmlns:p14="http://schemas.microsoft.com/office/powerpoint/2010/main" val="294502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2</a:t>
            </a:fld>
            <a:endParaRPr lang="en-US" dirty="0"/>
          </a:p>
        </p:txBody>
      </p:sp>
    </p:spTree>
    <p:extLst>
      <p:ext uri="{BB962C8B-B14F-4D97-AF65-F5344CB8AC3E}">
        <p14:creationId xmlns:p14="http://schemas.microsoft.com/office/powerpoint/2010/main" val="152547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20</a:t>
            </a:fld>
            <a:endParaRPr lang="en-US" dirty="0"/>
          </a:p>
        </p:txBody>
      </p:sp>
    </p:spTree>
    <p:extLst>
      <p:ext uri="{BB962C8B-B14F-4D97-AF65-F5344CB8AC3E}">
        <p14:creationId xmlns:p14="http://schemas.microsoft.com/office/powerpoint/2010/main" val="917776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21</a:t>
            </a:fld>
            <a:endParaRPr lang="en-US" dirty="0"/>
          </a:p>
        </p:txBody>
      </p:sp>
    </p:spTree>
    <p:extLst>
      <p:ext uri="{BB962C8B-B14F-4D97-AF65-F5344CB8AC3E}">
        <p14:creationId xmlns:p14="http://schemas.microsoft.com/office/powerpoint/2010/main" val="660867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22</a:t>
            </a:fld>
            <a:endParaRPr lang="en-US" dirty="0"/>
          </a:p>
        </p:txBody>
      </p:sp>
    </p:spTree>
    <p:extLst>
      <p:ext uri="{BB962C8B-B14F-4D97-AF65-F5344CB8AC3E}">
        <p14:creationId xmlns:p14="http://schemas.microsoft.com/office/powerpoint/2010/main" val="3445631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23</a:t>
            </a:fld>
            <a:endParaRPr lang="en-US" dirty="0"/>
          </a:p>
        </p:txBody>
      </p:sp>
    </p:spTree>
    <p:extLst>
      <p:ext uri="{BB962C8B-B14F-4D97-AF65-F5344CB8AC3E}">
        <p14:creationId xmlns:p14="http://schemas.microsoft.com/office/powerpoint/2010/main" val="3335735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24</a:t>
            </a:fld>
            <a:endParaRPr lang="en-US" dirty="0"/>
          </a:p>
        </p:txBody>
      </p:sp>
    </p:spTree>
    <p:extLst>
      <p:ext uri="{BB962C8B-B14F-4D97-AF65-F5344CB8AC3E}">
        <p14:creationId xmlns:p14="http://schemas.microsoft.com/office/powerpoint/2010/main" val="289652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25</a:t>
            </a:fld>
            <a:endParaRPr lang="en-US" dirty="0"/>
          </a:p>
        </p:txBody>
      </p:sp>
    </p:spTree>
    <p:extLst>
      <p:ext uri="{BB962C8B-B14F-4D97-AF65-F5344CB8AC3E}">
        <p14:creationId xmlns:p14="http://schemas.microsoft.com/office/powerpoint/2010/main" val="2200962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26</a:t>
            </a:fld>
            <a:endParaRPr lang="en-US" dirty="0"/>
          </a:p>
        </p:txBody>
      </p:sp>
    </p:spTree>
    <p:extLst>
      <p:ext uri="{BB962C8B-B14F-4D97-AF65-F5344CB8AC3E}">
        <p14:creationId xmlns:p14="http://schemas.microsoft.com/office/powerpoint/2010/main" val="2644094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27</a:t>
            </a:fld>
            <a:endParaRPr lang="en-US" dirty="0"/>
          </a:p>
        </p:txBody>
      </p:sp>
    </p:spTree>
    <p:extLst>
      <p:ext uri="{BB962C8B-B14F-4D97-AF65-F5344CB8AC3E}">
        <p14:creationId xmlns:p14="http://schemas.microsoft.com/office/powerpoint/2010/main" val="4106968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28</a:t>
            </a:fld>
            <a:endParaRPr lang="en-US" dirty="0"/>
          </a:p>
        </p:txBody>
      </p:sp>
    </p:spTree>
    <p:extLst>
      <p:ext uri="{BB962C8B-B14F-4D97-AF65-F5344CB8AC3E}">
        <p14:creationId xmlns:p14="http://schemas.microsoft.com/office/powerpoint/2010/main" val="1495542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29</a:t>
            </a:fld>
            <a:endParaRPr lang="en-US" dirty="0"/>
          </a:p>
        </p:txBody>
      </p:sp>
    </p:spTree>
    <p:extLst>
      <p:ext uri="{BB962C8B-B14F-4D97-AF65-F5344CB8AC3E}">
        <p14:creationId xmlns:p14="http://schemas.microsoft.com/office/powerpoint/2010/main" val="581841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3</a:t>
            </a:fld>
            <a:endParaRPr lang="en-US" dirty="0"/>
          </a:p>
        </p:txBody>
      </p:sp>
    </p:spTree>
    <p:extLst>
      <p:ext uri="{BB962C8B-B14F-4D97-AF65-F5344CB8AC3E}">
        <p14:creationId xmlns:p14="http://schemas.microsoft.com/office/powerpoint/2010/main" val="2314906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30</a:t>
            </a:fld>
            <a:endParaRPr lang="en-US" dirty="0"/>
          </a:p>
        </p:txBody>
      </p:sp>
    </p:spTree>
    <p:extLst>
      <p:ext uri="{BB962C8B-B14F-4D97-AF65-F5344CB8AC3E}">
        <p14:creationId xmlns:p14="http://schemas.microsoft.com/office/powerpoint/2010/main" val="2674751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31</a:t>
            </a:fld>
            <a:endParaRPr lang="en-US" dirty="0"/>
          </a:p>
        </p:txBody>
      </p:sp>
    </p:spTree>
    <p:extLst>
      <p:ext uri="{BB962C8B-B14F-4D97-AF65-F5344CB8AC3E}">
        <p14:creationId xmlns:p14="http://schemas.microsoft.com/office/powerpoint/2010/main" val="509350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32</a:t>
            </a:fld>
            <a:endParaRPr lang="en-US" dirty="0"/>
          </a:p>
        </p:txBody>
      </p:sp>
    </p:spTree>
    <p:extLst>
      <p:ext uri="{BB962C8B-B14F-4D97-AF65-F5344CB8AC3E}">
        <p14:creationId xmlns:p14="http://schemas.microsoft.com/office/powerpoint/2010/main" val="1991291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33</a:t>
            </a:fld>
            <a:endParaRPr lang="en-US" dirty="0"/>
          </a:p>
        </p:txBody>
      </p:sp>
    </p:spTree>
    <p:extLst>
      <p:ext uri="{BB962C8B-B14F-4D97-AF65-F5344CB8AC3E}">
        <p14:creationId xmlns:p14="http://schemas.microsoft.com/office/powerpoint/2010/main" val="335406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34</a:t>
            </a:fld>
            <a:endParaRPr lang="en-US" dirty="0"/>
          </a:p>
        </p:txBody>
      </p:sp>
    </p:spTree>
    <p:extLst>
      <p:ext uri="{BB962C8B-B14F-4D97-AF65-F5344CB8AC3E}">
        <p14:creationId xmlns:p14="http://schemas.microsoft.com/office/powerpoint/2010/main" val="384722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35</a:t>
            </a:fld>
            <a:endParaRPr lang="en-US" dirty="0"/>
          </a:p>
        </p:txBody>
      </p:sp>
    </p:spTree>
    <p:extLst>
      <p:ext uri="{BB962C8B-B14F-4D97-AF65-F5344CB8AC3E}">
        <p14:creationId xmlns:p14="http://schemas.microsoft.com/office/powerpoint/2010/main" val="2022069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36</a:t>
            </a:fld>
            <a:endParaRPr lang="en-US" dirty="0"/>
          </a:p>
        </p:txBody>
      </p:sp>
    </p:spTree>
    <p:extLst>
      <p:ext uri="{BB962C8B-B14F-4D97-AF65-F5344CB8AC3E}">
        <p14:creationId xmlns:p14="http://schemas.microsoft.com/office/powerpoint/2010/main" val="3190203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37</a:t>
            </a:fld>
            <a:endParaRPr lang="en-US" dirty="0"/>
          </a:p>
        </p:txBody>
      </p:sp>
    </p:spTree>
    <p:extLst>
      <p:ext uri="{BB962C8B-B14F-4D97-AF65-F5344CB8AC3E}">
        <p14:creationId xmlns:p14="http://schemas.microsoft.com/office/powerpoint/2010/main" val="775718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38</a:t>
            </a:fld>
            <a:endParaRPr lang="en-US" dirty="0"/>
          </a:p>
        </p:txBody>
      </p:sp>
    </p:spTree>
    <p:extLst>
      <p:ext uri="{BB962C8B-B14F-4D97-AF65-F5344CB8AC3E}">
        <p14:creationId xmlns:p14="http://schemas.microsoft.com/office/powerpoint/2010/main" val="29173146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39</a:t>
            </a:fld>
            <a:endParaRPr lang="en-US" dirty="0"/>
          </a:p>
        </p:txBody>
      </p:sp>
    </p:spTree>
    <p:extLst>
      <p:ext uri="{BB962C8B-B14F-4D97-AF65-F5344CB8AC3E}">
        <p14:creationId xmlns:p14="http://schemas.microsoft.com/office/powerpoint/2010/main" val="338988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4</a:t>
            </a:fld>
            <a:endParaRPr lang="en-US" dirty="0"/>
          </a:p>
        </p:txBody>
      </p:sp>
    </p:spTree>
    <p:extLst>
      <p:ext uri="{BB962C8B-B14F-4D97-AF65-F5344CB8AC3E}">
        <p14:creationId xmlns:p14="http://schemas.microsoft.com/office/powerpoint/2010/main" val="26091880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40</a:t>
            </a:fld>
            <a:endParaRPr lang="en-US" dirty="0"/>
          </a:p>
        </p:txBody>
      </p:sp>
    </p:spTree>
    <p:extLst>
      <p:ext uri="{BB962C8B-B14F-4D97-AF65-F5344CB8AC3E}">
        <p14:creationId xmlns:p14="http://schemas.microsoft.com/office/powerpoint/2010/main" val="3911541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41</a:t>
            </a:fld>
            <a:endParaRPr lang="en-US" dirty="0"/>
          </a:p>
        </p:txBody>
      </p:sp>
    </p:spTree>
    <p:extLst>
      <p:ext uri="{BB962C8B-B14F-4D97-AF65-F5344CB8AC3E}">
        <p14:creationId xmlns:p14="http://schemas.microsoft.com/office/powerpoint/2010/main" val="3467180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42</a:t>
            </a:fld>
            <a:endParaRPr lang="en-US" dirty="0"/>
          </a:p>
        </p:txBody>
      </p:sp>
    </p:spTree>
    <p:extLst>
      <p:ext uri="{BB962C8B-B14F-4D97-AF65-F5344CB8AC3E}">
        <p14:creationId xmlns:p14="http://schemas.microsoft.com/office/powerpoint/2010/main" val="41542000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43</a:t>
            </a:fld>
            <a:endParaRPr lang="en-US" dirty="0"/>
          </a:p>
        </p:txBody>
      </p:sp>
    </p:spTree>
    <p:extLst>
      <p:ext uri="{BB962C8B-B14F-4D97-AF65-F5344CB8AC3E}">
        <p14:creationId xmlns:p14="http://schemas.microsoft.com/office/powerpoint/2010/main" val="11480176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44</a:t>
            </a:fld>
            <a:endParaRPr lang="en-US" dirty="0"/>
          </a:p>
        </p:txBody>
      </p:sp>
    </p:spTree>
    <p:extLst>
      <p:ext uri="{BB962C8B-B14F-4D97-AF65-F5344CB8AC3E}">
        <p14:creationId xmlns:p14="http://schemas.microsoft.com/office/powerpoint/2010/main" val="1992668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45</a:t>
            </a:fld>
            <a:endParaRPr lang="en-US" dirty="0"/>
          </a:p>
        </p:txBody>
      </p:sp>
    </p:spTree>
    <p:extLst>
      <p:ext uri="{BB962C8B-B14F-4D97-AF65-F5344CB8AC3E}">
        <p14:creationId xmlns:p14="http://schemas.microsoft.com/office/powerpoint/2010/main" val="29359284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46</a:t>
            </a:fld>
            <a:endParaRPr lang="en-US" dirty="0"/>
          </a:p>
        </p:txBody>
      </p:sp>
    </p:spTree>
    <p:extLst>
      <p:ext uri="{BB962C8B-B14F-4D97-AF65-F5344CB8AC3E}">
        <p14:creationId xmlns:p14="http://schemas.microsoft.com/office/powerpoint/2010/main" val="765307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47</a:t>
            </a:fld>
            <a:endParaRPr lang="en-US" dirty="0"/>
          </a:p>
        </p:txBody>
      </p:sp>
    </p:spTree>
    <p:extLst>
      <p:ext uri="{BB962C8B-B14F-4D97-AF65-F5344CB8AC3E}">
        <p14:creationId xmlns:p14="http://schemas.microsoft.com/office/powerpoint/2010/main" val="18960122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48</a:t>
            </a:fld>
            <a:endParaRPr lang="en-US" dirty="0"/>
          </a:p>
        </p:txBody>
      </p:sp>
    </p:spTree>
    <p:extLst>
      <p:ext uri="{BB962C8B-B14F-4D97-AF65-F5344CB8AC3E}">
        <p14:creationId xmlns:p14="http://schemas.microsoft.com/office/powerpoint/2010/main" val="10571192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49</a:t>
            </a:fld>
            <a:endParaRPr lang="en-US" dirty="0"/>
          </a:p>
        </p:txBody>
      </p:sp>
    </p:spTree>
    <p:extLst>
      <p:ext uri="{BB962C8B-B14F-4D97-AF65-F5344CB8AC3E}">
        <p14:creationId xmlns:p14="http://schemas.microsoft.com/office/powerpoint/2010/main" val="167707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5</a:t>
            </a:fld>
            <a:endParaRPr lang="en-US" dirty="0"/>
          </a:p>
        </p:txBody>
      </p:sp>
    </p:spTree>
    <p:extLst>
      <p:ext uri="{BB962C8B-B14F-4D97-AF65-F5344CB8AC3E}">
        <p14:creationId xmlns:p14="http://schemas.microsoft.com/office/powerpoint/2010/main" val="24188662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50</a:t>
            </a:fld>
            <a:endParaRPr lang="en-US" dirty="0"/>
          </a:p>
        </p:txBody>
      </p:sp>
    </p:spTree>
    <p:extLst>
      <p:ext uri="{BB962C8B-B14F-4D97-AF65-F5344CB8AC3E}">
        <p14:creationId xmlns:p14="http://schemas.microsoft.com/office/powerpoint/2010/main" val="40289197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51</a:t>
            </a:fld>
            <a:endParaRPr lang="en-US" dirty="0"/>
          </a:p>
        </p:txBody>
      </p:sp>
    </p:spTree>
    <p:extLst>
      <p:ext uri="{BB962C8B-B14F-4D97-AF65-F5344CB8AC3E}">
        <p14:creationId xmlns:p14="http://schemas.microsoft.com/office/powerpoint/2010/main" val="41718587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52</a:t>
            </a:fld>
            <a:endParaRPr lang="en-US" dirty="0"/>
          </a:p>
        </p:txBody>
      </p:sp>
    </p:spTree>
    <p:extLst>
      <p:ext uri="{BB962C8B-B14F-4D97-AF65-F5344CB8AC3E}">
        <p14:creationId xmlns:p14="http://schemas.microsoft.com/office/powerpoint/2010/main" val="3480534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53</a:t>
            </a:fld>
            <a:endParaRPr lang="en-US" dirty="0"/>
          </a:p>
        </p:txBody>
      </p:sp>
    </p:spTree>
    <p:extLst>
      <p:ext uri="{BB962C8B-B14F-4D97-AF65-F5344CB8AC3E}">
        <p14:creationId xmlns:p14="http://schemas.microsoft.com/office/powerpoint/2010/main" val="3609656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6</a:t>
            </a:fld>
            <a:endParaRPr lang="en-US" dirty="0"/>
          </a:p>
        </p:txBody>
      </p:sp>
    </p:spTree>
    <p:extLst>
      <p:ext uri="{BB962C8B-B14F-4D97-AF65-F5344CB8AC3E}">
        <p14:creationId xmlns:p14="http://schemas.microsoft.com/office/powerpoint/2010/main" val="1855405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7</a:t>
            </a:fld>
            <a:endParaRPr lang="en-US" dirty="0"/>
          </a:p>
        </p:txBody>
      </p:sp>
    </p:spTree>
    <p:extLst>
      <p:ext uri="{BB962C8B-B14F-4D97-AF65-F5344CB8AC3E}">
        <p14:creationId xmlns:p14="http://schemas.microsoft.com/office/powerpoint/2010/main" val="2215904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8</a:t>
            </a:fld>
            <a:endParaRPr lang="en-US" dirty="0"/>
          </a:p>
        </p:txBody>
      </p:sp>
    </p:spTree>
    <p:extLst>
      <p:ext uri="{BB962C8B-B14F-4D97-AF65-F5344CB8AC3E}">
        <p14:creationId xmlns:p14="http://schemas.microsoft.com/office/powerpoint/2010/main" val="1420086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9</a:t>
            </a:fld>
            <a:endParaRPr lang="en-US" dirty="0"/>
          </a:p>
        </p:txBody>
      </p:sp>
    </p:spTree>
    <p:extLst>
      <p:ext uri="{BB962C8B-B14F-4D97-AF65-F5344CB8AC3E}">
        <p14:creationId xmlns:p14="http://schemas.microsoft.com/office/powerpoint/2010/main" val="174605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130CC6-AF16-4E75-B386-B0184CCD31FF}" type="slidenum">
              <a:rPr lang="en-US" smtClean="0"/>
              <a:pPr/>
              <a:t>‹#›</a:t>
            </a:fld>
            <a:endParaRPr lang="en-US" dirty="0"/>
          </a:p>
        </p:txBody>
      </p:sp>
      <p:sp>
        <p:nvSpPr>
          <p:cNvPr id="7" name="Title 1"/>
          <p:cNvSpPr>
            <a:spLocks noGrp="1"/>
          </p:cNvSpPr>
          <p:nvPr>
            <p:ph type="ctrTitle"/>
          </p:nvPr>
        </p:nvSpPr>
        <p:spPr>
          <a:xfrm>
            <a:off x="685800" y="1752600"/>
            <a:ext cx="7772400" cy="2362199"/>
          </a:xfrm>
          <a:prstGeom prst="rect">
            <a:avLst/>
          </a:prstGeom>
        </p:spPr>
        <p:txBody>
          <a:bodyPr/>
          <a:lstStyle>
            <a:lvl1pPr>
              <a:defRPr sz="3600" b="1">
                <a:solidFill>
                  <a:srgbClr val="073759"/>
                </a:solidFill>
              </a:defRPr>
            </a:lvl1pPr>
          </a:lstStyle>
          <a:p>
            <a:r>
              <a:rPr lang="en-US" dirty="0"/>
              <a:t>Click to edit Master title style</a:t>
            </a:r>
          </a:p>
        </p:txBody>
      </p:sp>
      <p:sp>
        <p:nvSpPr>
          <p:cNvPr id="6" name="Text Placeholder 5"/>
          <p:cNvSpPr>
            <a:spLocks noGrp="1"/>
          </p:cNvSpPr>
          <p:nvPr>
            <p:ph type="body" sz="quarter" idx="13" hasCustomPrompt="1"/>
          </p:nvPr>
        </p:nvSpPr>
        <p:spPr>
          <a:xfrm>
            <a:off x="0" y="6629400"/>
            <a:ext cx="914400" cy="228600"/>
          </a:xfrm>
          <a:prstGeom prst="rect">
            <a:avLst/>
          </a:prstGeom>
        </p:spPr>
        <p:txBody>
          <a:bodyPr wrap="none" lIns="91440" rIns="45720" anchor="ctr" anchorCtr="0"/>
          <a:lstStyle>
            <a:lvl1pPr marL="0" algn="l" defTabSz="914400" rtl="0" eaLnBrk="1" latinLnBrk="0" hangingPunct="1">
              <a:buFontTx/>
              <a:buNone/>
              <a:defRPr lang="en-US" sz="1200" kern="1200" dirty="0" smtClean="0">
                <a:solidFill>
                  <a:schemeClr val="bg1">
                    <a:lumMod val="95000"/>
                  </a:schemeClr>
                </a:solidFill>
                <a:latin typeface="+mn-lt"/>
                <a:ea typeface="+mn-ea"/>
                <a:cs typeface="+mn-cs"/>
              </a:defRPr>
            </a:lvl1pPr>
          </a:lstStyle>
          <a:p>
            <a:pPr lvl="0"/>
            <a:r>
              <a:rPr lang="en-US" dirty="0"/>
              <a:t>1/13/2015</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0" anchor="b" anchorCtr="0"/>
          <a:lstStyle>
            <a:lvl1pPr>
              <a:lnSpc>
                <a:spcPts val="3600"/>
              </a:lnSpc>
              <a:defRPr sz="3600" b="1">
                <a:solidFill>
                  <a:srgbClr val="073759"/>
                </a:solidFill>
              </a:defRPr>
            </a:lvl1pPr>
          </a:lstStyle>
          <a:p>
            <a:r>
              <a:rPr lang="en-US" dirty="0"/>
              <a:t>Title of Content Slide</a:t>
            </a:r>
          </a:p>
        </p:txBody>
      </p:sp>
      <p:sp>
        <p:nvSpPr>
          <p:cNvPr id="9" name="Picture Placeholder 8"/>
          <p:cNvSpPr>
            <a:spLocks noGrp="1"/>
          </p:cNvSpPr>
          <p:nvPr>
            <p:ph type="pic" sz="quarter" idx="13"/>
          </p:nvPr>
        </p:nvSpPr>
        <p:spPr>
          <a:xfrm>
            <a:off x="228600" y="2057400"/>
            <a:ext cx="8686800" cy="4267200"/>
          </a:xfrm>
          <a:prstGeom prst="rect">
            <a:avLst/>
          </a:prstGeom>
        </p:spPr>
        <p:txBody>
          <a:bodyPr/>
          <a:lstStyle/>
          <a:p>
            <a:endParaRPr lang="en-US" dirty="0"/>
          </a:p>
        </p:txBody>
      </p:sp>
      <p:sp>
        <p:nvSpPr>
          <p:cNvPr id="4"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fld id="{A6375707-05CB-4226-92A4-2981FB56AE60}" type="datetime1">
              <a:rPr lang="en-US" smtClean="0">
                <a:solidFill>
                  <a:prstClr val="white">
                    <a:lumMod val="95000"/>
                  </a:prstClr>
                </a:solidFill>
              </a:rPr>
              <a:t>6/8/2021</a:t>
            </a:fld>
            <a:endParaRPr lang="en-US" dirty="0">
              <a:solidFill>
                <a:prstClr val="white">
                  <a:lumMod val="95000"/>
                </a:prstClr>
              </a:solidFill>
            </a:endParaRPr>
          </a:p>
        </p:txBody>
      </p:sp>
      <p:sp>
        <p:nvSpPr>
          <p:cNvPr id="5"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174959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33272"/>
          </a:xfrm>
          <a:prstGeom prst="rect">
            <a:avLst/>
          </a:prstGeom>
          <a:solidFill>
            <a:schemeClr val="tx1">
              <a:alpha val="15000"/>
            </a:schemeClr>
          </a:solidFill>
        </p:spPr>
        <p:txBody>
          <a:bodyPr lIns="630936" tIns="27432" rIns="630936" bIns="0" anchor="b" anchorCtr="0"/>
          <a:lstStyle>
            <a:lvl1pPr>
              <a:lnSpc>
                <a:spcPts val="3600"/>
              </a:lnSpc>
              <a:defRPr sz="3600" b="1">
                <a:solidFill>
                  <a:srgbClr val="073759"/>
                </a:solidFill>
              </a:defRPr>
            </a:lvl1pPr>
          </a:lstStyle>
          <a:p>
            <a:r>
              <a:rPr lang="en-US" dirty="0"/>
              <a:t>Title of Content Slide</a:t>
            </a:r>
          </a:p>
        </p:txBody>
      </p:sp>
      <p:sp>
        <p:nvSpPr>
          <p:cNvPr id="3"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fld id="{685746CA-9604-4016-A63D-9146BC9B88FA}" type="datetime1">
              <a:rPr lang="en-US" smtClean="0">
                <a:solidFill>
                  <a:prstClr val="white">
                    <a:lumMod val="95000"/>
                  </a:prstClr>
                </a:solidFill>
              </a:rPr>
              <a:t>6/8/2021</a:t>
            </a:fld>
            <a:endParaRPr lang="en-US" dirty="0">
              <a:solidFill>
                <a:prstClr val="white">
                  <a:lumMod val="95000"/>
                </a:prstClr>
              </a:solidFill>
            </a:endParaRPr>
          </a:p>
        </p:txBody>
      </p:sp>
      <p:sp>
        <p:nvSpPr>
          <p:cNvPr id="4"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2309873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0" anchor="b" anchorCtr="0"/>
          <a:lstStyle>
            <a:lvl1pPr>
              <a:lnSpc>
                <a:spcPts val="3600"/>
              </a:lnSpc>
              <a:defRPr sz="3600" b="1">
                <a:solidFill>
                  <a:srgbClr val="073759"/>
                </a:solidFill>
              </a:defRPr>
            </a:lvl1pPr>
          </a:lstStyle>
          <a:p>
            <a:r>
              <a:rPr lang="en-US" dirty="0"/>
              <a:t>Title of Content Slide,</a:t>
            </a:r>
            <a:br>
              <a:rPr lang="en-US" dirty="0"/>
            </a:br>
            <a:r>
              <a:rPr lang="en-US" dirty="0"/>
              <a:t>Two Lines OK if absolutely necessary </a:t>
            </a:r>
          </a:p>
        </p:txBody>
      </p:sp>
      <p:sp>
        <p:nvSpPr>
          <p:cNvPr id="3"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fld id="{F8B710CA-06DA-460B-84F7-CE437B589164}" type="datetime1">
              <a:rPr lang="en-US" smtClean="0">
                <a:solidFill>
                  <a:prstClr val="white">
                    <a:lumMod val="95000"/>
                  </a:prstClr>
                </a:solidFill>
              </a:rPr>
              <a:t>6/8/2021</a:t>
            </a:fld>
            <a:endParaRPr lang="en-US" dirty="0">
              <a:solidFill>
                <a:prstClr val="white">
                  <a:lumMod val="95000"/>
                </a:prstClr>
              </a:solidFill>
            </a:endParaRPr>
          </a:p>
        </p:txBody>
      </p:sp>
      <p:sp>
        <p:nvSpPr>
          <p:cNvPr id="4"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4203979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0" anchor="b" anchorCtr="0"/>
          <a:lstStyle>
            <a:lvl1pPr>
              <a:lnSpc>
                <a:spcPts val="3600"/>
              </a:lnSpc>
              <a:defRPr sz="3600" b="1">
                <a:solidFill>
                  <a:srgbClr val="073759"/>
                </a:solidFill>
              </a:defRPr>
            </a:lvl1pPr>
          </a:lstStyle>
          <a:p>
            <a:r>
              <a:rPr lang="en-US" dirty="0"/>
              <a:t>Title of Content Slide</a:t>
            </a:r>
          </a:p>
        </p:txBody>
      </p:sp>
      <p:sp>
        <p:nvSpPr>
          <p:cNvPr id="6" name="Content Placeholder 5"/>
          <p:cNvSpPr>
            <a:spLocks noGrp="1"/>
          </p:cNvSpPr>
          <p:nvPr>
            <p:ph sz="quarter" idx="13"/>
          </p:nvPr>
        </p:nvSpPr>
        <p:spPr>
          <a:xfrm>
            <a:off x="609600" y="2057400"/>
            <a:ext cx="80772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fld id="{311D0569-4C6D-49DD-8344-B99B70ADB7AB}" type="datetime1">
              <a:rPr lang="en-US" smtClean="0">
                <a:solidFill>
                  <a:prstClr val="white">
                    <a:lumMod val="95000"/>
                  </a:prstClr>
                </a:solidFill>
              </a:rPr>
              <a:t>6/8/2021</a:t>
            </a:fld>
            <a:endParaRPr lang="en-US" dirty="0">
              <a:solidFill>
                <a:prstClr val="white">
                  <a:lumMod val="95000"/>
                </a:prstClr>
              </a:solidFill>
            </a:endParaRPr>
          </a:p>
        </p:txBody>
      </p:sp>
      <p:sp>
        <p:nvSpPr>
          <p:cNvPr id="5"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822751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0" anchor="b" anchorCtr="0"/>
          <a:lstStyle>
            <a:lvl1pPr>
              <a:lnSpc>
                <a:spcPts val="3600"/>
              </a:lnSpc>
              <a:defRPr sz="3600" b="1">
                <a:solidFill>
                  <a:srgbClr val="073759"/>
                </a:solidFill>
              </a:defRPr>
            </a:lvl1pPr>
          </a:lstStyle>
          <a:p>
            <a:r>
              <a:rPr lang="en-US" dirty="0"/>
              <a:t>Title of Content Slide</a:t>
            </a:r>
          </a:p>
        </p:txBody>
      </p:sp>
      <p:sp>
        <p:nvSpPr>
          <p:cNvPr id="9" name="Picture Placeholder 8"/>
          <p:cNvSpPr>
            <a:spLocks noGrp="1"/>
          </p:cNvSpPr>
          <p:nvPr>
            <p:ph type="pic" sz="quarter" idx="13"/>
          </p:nvPr>
        </p:nvSpPr>
        <p:spPr>
          <a:xfrm>
            <a:off x="228600" y="2057400"/>
            <a:ext cx="8686800" cy="4267200"/>
          </a:xfrm>
          <a:prstGeom prst="rect">
            <a:avLst/>
          </a:prstGeom>
        </p:spPr>
        <p:txBody>
          <a:bodyPr/>
          <a:lstStyle/>
          <a:p>
            <a:endParaRPr lang="en-US" dirty="0"/>
          </a:p>
        </p:txBody>
      </p:sp>
      <p:sp>
        <p:nvSpPr>
          <p:cNvPr id="4"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fld id="{D4D948CD-FD5C-4A04-BCBC-19D102B46DBA}" type="datetime1">
              <a:rPr lang="en-US" smtClean="0">
                <a:solidFill>
                  <a:prstClr val="white">
                    <a:lumMod val="95000"/>
                  </a:prstClr>
                </a:solidFill>
              </a:rPr>
              <a:t>6/8/2021</a:t>
            </a:fld>
            <a:endParaRPr lang="en-US" dirty="0">
              <a:solidFill>
                <a:prstClr val="white">
                  <a:lumMod val="95000"/>
                </a:prstClr>
              </a:solidFill>
            </a:endParaRPr>
          </a:p>
        </p:txBody>
      </p:sp>
      <p:sp>
        <p:nvSpPr>
          <p:cNvPr id="5"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389097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905000"/>
          </a:xfrm>
          <a:prstGeom prst="rect">
            <a:avLst/>
          </a:prstGeom>
        </p:spPr>
        <p:txBody>
          <a:bodyPr/>
          <a:lstStyle>
            <a:lvl1pPr>
              <a:defRPr sz="3600" b="1">
                <a:solidFill>
                  <a:srgbClr val="073759"/>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9A130CC6-AF16-4E75-B386-B0184CCD31FF}" type="slidenum">
              <a:rPr lang="en-US" smtClean="0"/>
              <a:pPr/>
              <a:t>‹#›</a:t>
            </a:fld>
            <a:endParaRPr lang="en-US" dirty="0"/>
          </a:p>
        </p:txBody>
      </p:sp>
      <p:sp>
        <p:nvSpPr>
          <p:cNvPr id="7" name="Subtitle 2"/>
          <p:cNvSpPr>
            <a:spLocks noGrp="1"/>
          </p:cNvSpPr>
          <p:nvPr>
            <p:ph type="subTitle" idx="1"/>
          </p:nvPr>
        </p:nvSpPr>
        <p:spPr>
          <a:xfrm>
            <a:off x="1371600" y="3429000"/>
            <a:ext cx="6400800" cy="762000"/>
          </a:xfrm>
          <a:prstGeom prst="rect">
            <a:avLst/>
          </a:prstGeom>
        </p:spPr>
        <p:txBody>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33272"/>
          </a:xfrm>
          <a:prstGeom prst="rect">
            <a:avLst/>
          </a:prstGeom>
          <a:solidFill>
            <a:schemeClr val="tx1">
              <a:alpha val="15000"/>
            </a:schemeClr>
          </a:solidFill>
        </p:spPr>
        <p:txBody>
          <a:bodyPr lIns="630936" tIns="27432" rIns="630936" bIns="0" anchor="b" anchorCtr="0"/>
          <a:lstStyle>
            <a:lvl1pPr>
              <a:lnSpc>
                <a:spcPts val="3600"/>
              </a:lnSpc>
              <a:defRPr sz="3600" b="1">
                <a:solidFill>
                  <a:srgbClr val="073759"/>
                </a:solidFill>
              </a:defRPr>
            </a:lvl1pPr>
          </a:lstStyle>
          <a:p>
            <a:r>
              <a:rPr lang="en-US" dirty="0"/>
              <a:t>Title of Content Slide</a:t>
            </a:r>
          </a:p>
        </p:txBody>
      </p:sp>
      <p:sp>
        <p:nvSpPr>
          <p:cNvPr id="3"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fld id="{3C68CB7A-C213-4D52-BF6B-FCA6CCF51BDA}" type="datetime1">
              <a:rPr lang="en-US" smtClean="0"/>
              <a:t>6/8/2021</a:t>
            </a:fld>
            <a:endParaRPr lang="en-US" dirty="0"/>
          </a:p>
        </p:txBody>
      </p:sp>
      <p:sp>
        <p:nvSpPr>
          <p:cNvPr id="4"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0" anchor="b" anchorCtr="0"/>
          <a:lstStyle>
            <a:lvl1pPr>
              <a:lnSpc>
                <a:spcPts val="3600"/>
              </a:lnSpc>
              <a:defRPr sz="3600" b="1">
                <a:solidFill>
                  <a:srgbClr val="073759"/>
                </a:solidFill>
              </a:defRPr>
            </a:lvl1pPr>
          </a:lstStyle>
          <a:p>
            <a:r>
              <a:rPr lang="en-US" dirty="0"/>
              <a:t>Title of Content Slide,</a:t>
            </a:r>
            <a:br>
              <a:rPr lang="en-US" dirty="0"/>
            </a:br>
            <a:r>
              <a:rPr lang="en-US" dirty="0"/>
              <a:t>Two Lines OK if absolutely necessary </a:t>
            </a:r>
          </a:p>
        </p:txBody>
      </p:sp>
      <p:sp>
        <p:nvSpPr>
          <p:cNvPr id="3"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fld id="{EEE8FDCB-F49C-4FAA-86AD-51BA0EE08268}" type="datetime1">
              <a:rPr lang="en-US" smtClean="0"/>
              <a:t>6/8/2021</a:t>
            </a:fld>
            <a:endParaRPr lang="en-US" dirty="0"/>
          </a:p>
        </p:txBody>
      </p:sp>
      <p:sp>
        <p:nvSpPr>
          <p:cNvPr id="4"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0" anchor="b" anchorCtr="0"/>
          <a:lstStyle>
            <a:lvl1pPr>
              <a:lnSpc>
                <a:spcPts val="3600"/>
              </a:lnSpc>
              <a:defRPr sz="3600" b="1">
                <a:solidFill>
                  <a:srgbClr val="073759"/>
                </a:solidFill>
              </a:defRPr>
            </a:lvl1pPr>
          </a:lstStyle>
          <a:p>
            <a:r>
              <a:rPr lang="en-US" dirty="0"/>
              <a:t>Title of Content Slide</a:t>
            </a:r>
          </a:p>
        </p:txBody>
      </p:sp>
      <p:sp>
        <p:nvSpPr>
          <p:cNvPr id="6" name="Content Placeholder 5"/>
          <p:cNvSpPr>
            <a:spLocks noGrp="1"/>
          </p:cNvSpPr>
          <p:nvPr>
            <p:ph sz="quarter" idx="13"/>
          </p:nvPr>
        </p:nvSpPr>
        <p:spPr>
          <a:xfrm>
            <a:off x="609600" y="2057400"/>
            <a:ext cx="80772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fld id="{7F15D2A7-A50B-4712-A4E0-535BEC6A8360}" type="datetime1">
              <a:rPr lang="en-US" smtClean="0"/>
              <a:t>6/8/2021</a:t>
            </a:fld>
            <a:endParaRPr lang="en-US" dirty="0"/>
          </a:p>
        </p:txBody>
      </p:sp>
      <p:sp>
        <p:nvSpPr>
          <p:cNvPr id="5"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0" anchor="b" anchorCtr="0"/>
          <a:lstStyle>
            <a:lvl1pPr>
              <a:lnSpc>
                <a:spcPts val="3600"/>
              </a:lnSpc>
              <a:defRPr sz="3600" b="1">
                <a:solidFill>
                  <a:srgbClr val="073759"/>
                </a:solidFill>
              </a:defRPr>
            </a:lvl1pPr>
          </a:lstStyle>
          <a:p>
            <a:r>
              <a:rPr lang="en-US" dirty="0"/>
              <a:t>Title of Content Slide</a:t>
            </a:r>
          </a:p>
        </p:txBody>
      </p:sp>
      <p:sp>
        <p:nvSpPr>
          <p:cNvPr id="9" name="Picture Placeholder 8"/>
          <p:cNvSpPr>
            <a:spLocks noGrp="1"/>
          </p:cNvSpPr>
          <p:nvPr>
            <p:ph type="pic" sz="quarter" idx="13"/>
          </p:nvPr>
        </p:nvSpPr>
        <p:spPr>
          <a:xfrm>
            <a:off x="228600" y="2057400"/>
            <a:ext cx="8686800" cy="4267200"/>
          </a:xfrm>
          <a:prstGeom prst="rect">
            <a:avLst/>
          </a:prstGeom>
        </p:spPr>
        <p:txBody>
          <a:bodyPr/>
          <a:lstStyle/>
          <a:p>
            <a:endParaRPr lang="en-US" dirty="0"/>
          </a:p>
        </p:txBody>
      </p:sp>
      <p:sp>
        <p:nvSpPr>
          <p:cNvPr id="4"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fld id="{C456C1BC-CDAE-401E-BD59-6BB8B63A79C7}" type="datetime1">
              <a:rPr lang="en-US" smtClean="0"/>
              <a:t>6/8/2021</a:t>
            </a:fld>
            <a:endParaRPr lang="en-US" dirty="0"/>
          </a:p>
        </p:txBody>
      </p:sp>
      <p:sp>
        <p:nvSpPr>
          <p:cNvPr id="5"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33272"/>
          </a:xfrm>
          <a:prstGeom prst="rect">
            <a:avLst/>
          </a:prstGeom>
          <a:solidFill>
            <a:schemeClr val="tx1">
              <a:alpha val="15000"/>
            </a:schemeClr>
          </a:solidFill>
        </p:spPr>
        <p:txBody>
          <a:bodyPr lIns="630936" tIns="27432" rIns="630936" bIns="0" anchor="b" anchorCtr="0"/>
          <a:lstStyle>
            <a:lvl1pPr>
              <a:lnSpc>
                <a:spcPts val="3600"/>
              </a:lnSpc>
              <a:defRPr sz="3600" b="1">
                <a:solidFill>
                  <a:srgbClr val="073759"/>
                </a:solidFill>
              </a:defRPr>
            </a:lvl1pPr>
          </a:lstStyle>
          <a:p>
            <a:r>
              <a:rPr lang="en-US" dirty="0"/>
              <a:t>Title of Content Slide</a:t>
            </a:r>
          </a:p>
        </p:txBody>
      </p:sp>
      <p:sp>
        <p:nvSpPr>
          <p:cNvPr id="3"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fld id="{FF3AFE58-1A0F-42AD-B21A-AD637893C00E}" type="datetime1">
              <a:rPr lang="en-US" smtClean="0">
                <a:solidFill>
                  <a:prstClr val="white">
                    <a:lumMod val="95000"/>
                  </a:prstClr>
                </a:solidFill>
              </a:rPr>
              <a:t>6/8/2021</a:t>
            </a:fld>
            <a:endParaRPr lang="en-US" dirty="0">
              <a:solidFill>
                <a:prstClr val="white">
                  <a:lumMod val="95000"/>
                </a:prstClr>
              </a:solidFill>
            </a:endParaRPr>
          </a:p>
        </p:txBody>
      </p:sp>
      <p:sp>
        <p:nvSpPr>
          <p:cNvPr id="4"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94193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0" anchor="b" anchorCtr="0"/>
          <a:lstStyle>
            <a:lvl1pPr>
              <a:lnSpc>
                <a:spcPts val="3600"/>
              </a:lnSpc>
              <a:defRPr sz="3600" b="1">
                <a:solidFill>
                  <a:srgbClr val="073759"/>
                </a:solidFill>
              </a:defRPr>
            </a:lvl1pPr>
          </a:lstStyle>
          <a:p>
            <a:r>
              <a:rPr lang="en-US" dirty="0"/>
              <a:t>Title of Content Slide,</a:t>
            </a:r>
            <a:br>
              <a:rPr lang="en-US" dirty="0"/>
            </a:br>
            <a:r>
              <a:rPr lang="en-US" dirty="0"/>
              <a:t>Two Lines OK if absolutely necessary </a:t>
            </a:r>
          </a:p>
        </p:txBody>
      </p:sp>
      <p:sp>
        <p:nvSpPr>
          <p:cNvPr id="3"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fld id="{3F91C7F1-B45C-481F-B15C-490FA86EBCC7}" type="datetime1">
              <a:rPr lang="en-US" smtClean="0">
                <a:solidFill>
                  <a:prstClr val="white">
                    <a:lumMod val="95000"/>
                  </a:prstClr>
                </a:solidFill>
              </a:rPr>
              <a:t>6/8/2021</a:t>
            </a:fld>
            <a:endParaRPr lang="en-US" dirty="0">
              <a:solidFill>
                <a:prstClr val="white">
                  <a:lumMod val="95000"/>
                </a:prstClr>
              </a:solidFill>
            </a:endParaRPr>
          </a:p>
        </p:txBody>
      </p:sp>
      <p:sp>
        <p:nvSpPr>
          <p:cNvPr id="4"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349016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0" anchor="b" anchorCtr="0"/>
          <a:lstStyle>
            <a:lvl1pPr>
              <a:lnSpc>
                <a:spcPts val="3600"/>
              </a:lnSpc>
              <a:defRPr sz="3600" b="1">
                <a:solidFill>
                  <a:srgbClr val="073759"/>
                </a:solidFill>
              </a:defRPr>
            </a:lvl1pPr>
          </a:lstStyle>
          <a:p>
            <a:r>
              <a:rPr lang="en-US" dirty="0"/>
              <a:t>Title of Content Slide</a:t>
            </a:r>
          </a:p>
        </p:txBody>
      </p:sp>
      <p:sp>
        <p:nvSpPr>
          <p:cNvPr id="6" name="Content Placeholder 5"/>
          <p:cNvSpPr>
            <a:spLocks noGrp="1"/>
          </p:cNvSpPr>
          <p:nvPr>
            <p:ph sz="quarter" idx="13"/>
          </p:nvPr>
        </p:nvSpPr>
        <p:spPr>
          <a:xfrm>
            <a:off x="609600" y="2057400"/>
            <a:ext cx="80772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fld id="{A0D96503-B1F4-4763-9E7B-E57B528FDFDC}" type="datetime1">
              <a:rPr lang="en-US" smtClean="0">
                <a:solidFill>
                  <a:prstClr val="white">
                    <a:lumMod val="95000"/>
                  </a:prstClr>
                </a:solidFill>
              </a:rPr>
              <a:t>6/8/2021</a:t>
            </a:fld>
            <a:endParaRPr lang="en-US" dirty="0">
              <a:solidFill>
                <a:prstClr val="white">
                  <a:lumMod val="95000"/>
                </a:prstClr>
              </a:solidFill>
            </a:endParaRPr>
          </a:p>
        </p:txBody>
      </p:sp>
      <p:sp>
        <p:nvSpPr>
          <p:cNvPr id="5"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41399611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gi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gi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gi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fld id="{7346E5A7-9639-45CB-917B-DFE5010406E0}" type="datetime1">
              <a:rPr lang="en-US" smtClean="0"/>
              <a:t>6/8/2021</a:t>
            </a:fld>
            <a:endParaRPr lang="en-US" dirty="0"/>
          </a:p>
        </p:txBody>
      </p:sp>
      <p:sp>
        <p:nvSpPr>
          <p:cNvPr id="6"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67600" y="5460342"/>
            <a:ext cx="1676400" cy="1169392"/>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67600" y="5460342"/>
            <a:ext cx="1676400" cy="1169392"/>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solidFill>
                  <a:prstClr val="white">
                    <a:lumMod val="95000"/>
                  </a:prstClr>
                </a:solidFill>
              </a:rPr>
              <a:pPr/>
              <a:t>‹#›</a:t>
            </a:fld>
            <a:endParaRPr lang="en-US" dirty="0">
              <a:solidFill>
                <a:prstClr val="white">
                  <a:lumMod val="95000"/>
                </a:prstClr>
              </a:solidFill>
            </a:endParaRPr>
          </a:p>
        </p:txBody>
      </p:sp>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67600" y="5460342"/>
            <a:ext cx="1676400" cy="1169392"/>
          </a:xfrm>
          <a:prstGeom prst="rect">
            <a:avLst/>
          </a:prstGeom>
        </p:spPr>
      </p:pic>
      <p:sp>
        <p:nvSpPr>
          <p:cNvPr id="2" name="TextBox 1"/>
          <p:cNvSpPr txBox="1"/>
          <p:nvPr userDrawn="1"/>
        </p:nvSpPr>
        <p:spPr>
          <a:xfrm>
            <a:off x="24938" y="6248400"/>
            <a:ext cx="1702710" cy="369332"/>
          </a:xfrm>
          <a:prstGeom prst="rect">
            <a:avLst/>
          </a:prstGeom>
          <a:noFill/>
        </p:spPr>
        <p:txBody>
          <a:bodyPr wrap="none" rtlCol="0">
            <a:spAutoFit/>
          </a:bodyPr>
          <a:lstStyle/>
          <a:p>
            <a:r>
              <a:rPr lang="en-US" dirty="0">
                <a:solidFill>
                  <a:srgbClr val="FF0000"/>
                </a:solidFill>
                <a:latin typeface="Stencil" panose="040409050D0802020404" pitchFamily="82" charset="0"/>
              </a:rPr>
              <a:t>FEDERATIONS</a:t>
            </a:r>
          </a:p>
        </p:txBody>
      </p:sp>
    </p:spTree>
    <p:extLst>
      <p:ext uri="{BB962C8B-B14F-4D97-AF65-F5344CB8AC3E}">
        <p14:creationId xmlns:p14="http://schemas.microsoft.com/office/powerpoint/2010/main" val="137508545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solidFill>
                  <a:prstClr val="white">
                    <a:lumMod val="95000"/>
                  </a:prstClr>
                </a:solidFill>
              </a:rPr>
              <a:pPr/>
              <a:t>‹#›</a:t>
            </a:fld>
            <a:endParaRPr lang="en-US" dirty="0">
              <a:solidFill>
                <a:prstClr val="white">
                  <a:lumMod val="95000"/>
                </a:prstClr>
              </a:solidFill>
            </a:endParaRPr>
          </a:p>
        </p:txBody>
      </p:sp>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67600" y="5460342"/>
            <a:ext cx="1676400" cy="1169392"/>
          </a:xfrm>
          <a:prstGeom prst="rect">
            <a:avLst/>
          </a:prstGeom>
        </p:spPr>
      </p:pic>
      <p:sp>
        <p:nvSpPr>
          <p:cNvPr id="2" name="TextBox 1"/>
          <p:cNvSpPr txBox="1"/>
          <p:nvPr userDrawn="1"/>
        </p:nvSpPr>
        <p:spPr>
          <a:xfrm>
            <a:off x="24938" y="6248400"/>
            <a:ext cx="1702710" cy="369332"/>
          </a:xfrm>
          <a:prstGeom prst="rect">
            <a:avLst/>
          </a:prstGeom>
          <a:noFill/>
        </p:spPr>
        <p:txBody>
          <a:bodyPr wrap="none" rtlCol="0">
            <a:spAutoFit/>
          </a:bodyPr>
          <a:lstStyle/>
          <a:p>
            <a:r>
              <a:rPr lang="en-US" dirty="0">
                <a:solidFill>
                  <a:srgbClr val="FF0000"/>
                </a:solidFill>
                <a:latin typeface="Stencil" panose="040409050D0802020404" pitchFamily="82" charset="0"/>
              </a:rPr>
              <a:t>FEDERATIONS</a:t>
            </a:r>
          </a:p>
        </p:txBody>
      </p:sp>
    </p:spTree>
    <p:extLst>
      <p:ext uri="{BB962C8B-B14F-4D97-AF65-F5344CB8AC3E}">
        <p14:creationId xmlns:p14="http://schemas.microsoft.com/office/powerpoint/2010/main" val="21542310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cfccharities.opm.gov/)"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opm.gov/combined-federal-campaign/reference-materials/memos/2018-cfc-memos/2018-09.pdf"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5.gi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mailto:support@cfccharities.org" TargetMode="External"/><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hyperlink" Target="mailto:cfc@opm.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cfccharities.opm.gov/"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p:cNvSpPr>
          <p:nvPr>
            <p:ph type="ctrTitle"/>
          </p:nvPr>
        </p:nvSpPr>
        <p:spPr>
          <a:xfrm>
            <a:off x="304800" y="2057400"/>
            <a:ext cx="8610600" cy="1600200"/>
          </a:xfrm>
        </p:spPr>
        <p:txBody>
          <a:bodyPr/>
          <a:lstStyle/>
          <a:p>
            <a:pPr eaLnBrk="1" hangingPunct="1">
              <a:defRPr/>
            </a:pPr>
            <a:r>
              <a:rPr lang="en-US" sz="4200" dirty="0">
                <a:latin typeface="+mn-lt"/>
              </a:rPr>
              <a:t>2021 CFC Application Training:</a:t>
            </a:r>
            <a:br>
              <a:rPr lang="en-US" sz="4200" dirty="0">
                <a:latin typeface="+mn-lt"/>
              </a:rPr>
            </a:br>
            <a:r>
              <a:rPr lang="en-US" sz="3200" i="1" dirty="0">
                <a:latin typeface="+mn-lt"/>
              </a:rPr>
              <a:t>How to Submit A Successful Appeal</a:t>
            </a:r>
            <a:endParaRPr lang="en-US" sz="3200" i="1" dirty="0">
              <a:solidFill>
                <a:schemeClr val="bg1"/>
              </a:solidFill>
            </a:endParaRPr>
          </a:p>
        </p:txBody>
      </p:sp>
      <p:sp>
        <p:nvSpPr>
          <p:cNvPr id="2" name="TextBox 1"/>
          <p:cNvSpPr txBox="1"/>
          <p:nvPr/>
        </p:nvSpPr>
        <p:spPr>
          <a:xfrm>
            <a:off x="2070353" y="4813844"/>
            <a:ext cx="5003293" cy="615553"/>
          </a:xfrm>
          <a:prstGeom prst="rect">
            <a:avLst/>
          </a:prstGeom>
          <a:noFill/>
        </p:spPr>
        <p:txBody>
          <a:bodyPr wrap="none" rtlCol="0">
            <a:spAutoFit/>
          </a:bodyPr>
          <a:lstStyle/>
          <a:p>
            <a:pPr algn="ctr"/>
            <a:r>
              <a:rPr lang="en-US" sz="2400" b="1" dirty="0">
                <a:solidFill>
                  <a:srgbClr val="073759"/>
                </a:solidFill>
              </a:rPr>
              <a:t>Office of Combined Federal Campaign</a:t>
            </a:r>
          </a:p>
          <a:p>
            <a:pPr algn="ctr"/>
            <a:endParaRPr lang="en-US" sz="1000" b="1" dirty="0">
              <a:solidFill>
                <a:srgbClr val="073759"/>
              </a:solidFill>
            </a:endParaRPr>
          </a:p>
        </p:txBody>
      </p:sp>
      <p:sp>
        <p:nvSpPr>
          <p:cNvPr id="4" name="Slide Number Placeholder 3"/>
          <p:cNvSpPr>
            <a:spLocks noGrp="1"/>
          </p:cNvSpPr>
          <p:nvPr>
            <p:ph type="sldNum" sz="quarter" idx="12"/>
          </p:nvPr>
        </p:nvSpPr>
        <p:spPr/>
        <p:txBody>
          <a:bodyPr/>
          <a:lstStyle/>
          <a:p>
            <a:fld id="{9A130CC6-AF16-4E75-B386-B0184CCD31FF}"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A130CC6-AF16-4E75-B386-B0184CCD31FF}" type="slidenum">
              <a:rPr lang="en-US" smtClean="0"/>
              <a:pPr/>
              <a:t>10</a:t>
            </a:fld>
            <a:endParaRPr lang="en-US" dirty="0"/>
          </a:p>
        </p:txBody>
      </p:sp>
      <p:sp>
        <p:nvSpPr>
          <p:cNvPr id="8" name="TextBox 7">
            <a:extLst>
              <a:ext uri="{FF2B5EF4-FFF2-40B4-BE49-F238E27FC236}">
                <a16:creationId xmlns:a16="http://schemas.microsoft.com/office/drawing/2014/main" id="{0D4C50A0-C4E4-4019-AB49-8F699CCC67EE}"/>
              </a:ext>
            </a:extLst>
          </p:cNvPr>
          <p:cNvSpPr txBox="1"/>
          <p:nvPr/>
        </p:nvSpPr>
        <p:spPr>
          <a:xfrm>
            <a:off x="6442571" y="1443841"/>
            <a:ext cx="2485655" cy="3970318"/>
          </a:xfrm>
          <a:prstGeom prst="rect">
            <a:avLst/>
          </a:prstGeom>
          <a:noFill/>
        </p:spPr>
        <p:txBody>
          <a:bodyPr wrap="square" rtlCol="0">
            <a:spAutoFit/>
          </a:bodyPr>
          <a:lstStyle/>
          <a:p>
            <a:pPr marL="285750" indent="-285750">
              <a:buFont typeface="Arial" panose="020B0604020202020204" pitchFamily="34" charset="0"/>
              <a:buChar char="•"/>
            </a:pPr>
            <a:r>
              <a:rPr lang="en-US" dirty="0"/>
              <a:t>Appeals page will include the Areas of Services. </a:t>
            </a:r>
            <a:r>
              <a:rPr lang="en-US" dirty="0" err="1"/>
              <a:t>Rhere</a:t>
            </a:r>
            <a:r>
              <a:rPr lang="en-US" dirty="0"/>
              <a:t> is a “Pass” or “Fail” determination for each one</a:t>
            </a:r>
          </a:p>
          <a:p>
            <a:pPr marL="285750" indent="-285750">
              <a:buFont typeface="Arial" panose="020B0604020202020204" pitchFamily="34" charset="0"/>
              <a:buChar char="•"/>
            </a:pPr>
            <a:r>
              <a:rPr lang="en-US" dirty="0"/>
              <a:t>“Fail” submissions can be edited </a:t>
            </a:r>
          </a:p>
          <a:p>
            <a:pPr marL="285750" indent="-285750">
              <a:buFont typeface="Arial" panose="020B0604020202020204" pitchFamily="34" charset="0"/>
              <a:buChar char="•"/>
            </a:pPr>
            <a:r>
              <a:rPr lang="en-US" dirty="0"/>
              <a:t>Entries in a “Pass” status cannot be modified</a:t>
            </a:r>
          </a:p>
          <a:p>
            <a:pPr marL="285750" indent="-285750">
              <a:buFont typeface="Arial" panose="020B0604020202020204" pitchFamily="34" charset="0"/>
              <a:buChar char="•"/>
            </a:pPr>
            <a:r>
              <a:rPr lang="en-US" dirty="0"/>
              <a:t>Additional entries can be added for the appeal </a:t>
            </a:r>
          </a:p>
        </p:txBody>
      </p:sp>
      <p:pic>
        <p:nvPicPr>
          <p:cNvPr id="9" name="Picture 8">
            <a:extLst>
              <a:ext uri="{FF2B5EF4-FFF2-40B4-BE49-F238E27FC236}">
                <a16:creationId xmlns:a16="http://schemas.microsoft.com/office/drawing/2014/main" id="{A23CE7E9-E513-462F-9139-FC6CD1C385F8}"/>
              </a:ext>
            </a:extLst>
          </p:cNvPr>
          <p:cNvPicPr>
            <a:picLocks noChangeAspect="1"/>
          </p:cNvPicPr>
          <p:nvPr/>
        </p:nvPicPr>
        <p:blipFill>
          <a:blip r:embed="rId3"/>
          <a:stretch>
            <a:fillRect/>
          </a:stretch>
        </p:blipFill>
        <p:spPr>
          <a:xfrm>
            <a:off x="27915" y="685800"/>
            <a:ext cx="6414656" cy="5018362"/>
          </a:xfrm>
          <a:prstGeom prst="rect">
            <a:avLst/>
          </a:prstGeom>
        </p:spPr>
      </p:pic>
    </p:spTree>
    <p:extLst>
      <p:ext uri="{BB962C8B-B14F-4D97-AF65-F5344CB8AC3E}">
        <p14:creationId xmlns:p14="http://schemas.microsoft.com/office/powerpoint/2010/main" val="394166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3048000"/>
            <a:ext cx="2401105" cy="2401105"/>
          </a:xfrm>
          <a:prstGeom prst="rect">
            <a:avLst/>
          </a:prstGeom>
        </p:spPr>
      </p:pic>
      <p:sp>
        <p:nvSpPr>
          <p:cNvPr id="6" name="Title 5"/>
          <p:cNvSpPr>
            <a:spLocks noGrp="1"/>
          </p:cNvSpPr>
          <p:nvPr>
            <p:ph type="ctrTitle"/>
          </p:nvPr>
        </p:nvSpPr>
        <p:spPr>
          <a:xfrm>
            <a:off x="0" y="566928"/>
            <a:ext cx="9144000" cy="804672"/>
          </a:xfrm>
        </p:spPr>
        <p:txBody>
          <a:bodyPr/>
          <a:lstStyle/>
          <a:p>
            <a:r>
              <a:rPr lang="en-US" dirty="0"/>
              <a:t>Areas of Service: Local Orgs</a:t>
            </a:r>
          </a:p>
        </p:txBody>
      </p:sp>
      <p:sp>
        <p:nvSpPr>
          <p:cNvPr id="2" name="TextBox 1"/>
          <p:cNvSpPr txBox="1"/>
          <p:nvPr/>
        </p:nvSpPr>
        <p:spPr>
          <a:xfrm>
            <a:off x="228600" y="1646009"/>
            <a:ext cx="8534400" cy="5355312"/>
          </a:xfrm>
          <a:prstGeom prst="rect">
            <a:avLst/>
          </a:prstGeom>
          <a:noFill/>
        </p:spPr>
        <p:txBody>
          <a:bodyPr wrap="square" rtlCol="0">
            <a:spAutoFit/>
          </a:bodyPr>
          <a:lstStyle/>
          <a:p>
            <a:pPr marL="342900" lvl="0" indent="-342900">
              <a:buFont typeface="Wingdings" panose="05000000000000000000" pitchFamily="2" charset="2"/>
              <a:buChar char="§"/>
            </a:pPr>
            <a:r>
              <a:rPr lang="en-US" sz="2200" dirty="0"/>
              <a:t>Local organizations must report services provided in calendar year 2020</a:t>
            </a:r>
          </a:p>
          <a:p>
            <a:pPr marL="342900" indent="-342900">
              <a:buFont typeface="Wingdings" panose="05000000000000000000" pitchFamily="2" charset="2"/>
              <a:buChar char="§"/>
            </a:pPr>
            <a:r>
              <a:rPr lang="en-US" sz="2200" dirty="0"/>
              <a:t>Local organizations must report only on the services provided in the local CFC zone to which they applied </a:t>
            </a:r>
          </a:p>
          <a:p>
            <a:endParaRPr lang="en-US" sz="2200" dirty="0">
              <a:solidFill>
                <a:prstClr val="black"/>
              </a:solidFill>
            </a:endParaRPr>
          </a:p>
          <a:p>
            <a:endParaRPr lang="en-US" sz="2200" dirty="0">
              <a:solidFill>
                <a:prstClr val="black"/>
              </a:solidFill>
            </a:endParaRPr>
          </a:p>
          <a:p>
            <a:endParaRPr lang="en-US" sz="2200" dirty="0">
              <a:solidFill>
                <a:prstClr val="black"/>
              </a:solidFill>
            </a:endParaRPr>
          </a:p>
          <a:p>
            <a:pPr algn="ctr"/>
            <a:r>
              <a:rPr lang="en-US" sz="2200" b="1" dirty="0">
                <a:solidFill>
                  <a:prstClr val="black"/>
                </a:solidFill>
              </a:rPr>
              <a:t>Services provided in 2021 or in other local CFC zones</a:t>
            </a:r>
          </a:p>
          <a:p>
            <a:pPr algn="ctr"/>
            <a:r>
              <a:rPr lang="en-US" sz="2200" b="1" dirty="0">
                <a:solidFill>
                  <a:prstClr val="black"/>
                </a:solidFill>
              </a:rPr>
              <a:t> will not be accepted</a:t>
            </a:r>
            <a:endParaRPr lang="en-US" sz="2200" b="1"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lvl="1"/>
            <a:endParaRPr lang="en-US" sz="2400" dirty="0"/>
          </a:p>
          <a:p>
            <a:pPr lvl="1"/>
            <a:endParaRPr lang="en-US" sz="2200" i="1" dirty="0"/>
          </a:p>
          <a:p>
            <a:pPr lvl="0"/>
            <a:endParaRPr lang="en-US" sz="800" dirty="0"/>
          </a:p>
          <a:p>
            <a:pPr marL="342900" lvl="0" indent="-342900">
              <a:buFont typeface="Wingdings" panose="05000000000000000000" pitchFamily="2" charset="2"/>
              <a:buChar char="§"/>
            </a:pPr>
            <a:endParaRPr lang="en-US" sz="2200" dirty="0"/>
          </a:p>
          <a:p>
            <a:endParaRPr lang="en-US" sz="2000" dirty="0"/>
          </a:p>
        </p:txBody>
      </p:sp>
      <p:sp>
        <p:nvSpPr>
          <p:cNvPr id="4" name="Slide Number Placeholder 3"/>
          <p:cNvSpPr>
            <a:spLocks noGrp="1"/>
          </p:cNvSpPr>
          <p:nvPr>
            <p:ph type="sldNum" sz="quarter" idx="4"/>
          </p:nvPr>
        </p:nvSpPr>
        <p:spPr/>
        <p:txBody>
          <a:bodyPr/>
          <a:lstStyle/>
          <a:p>
            <a:fld id="{9A130CC6-AF16-4E75-B386-B0184CCD31FF}" type="slidenum">
              <a:rPr lang="en-US" smtClean="0"/>
              <a:pPr/>
              <a:t>11</a:t>
            </a:fld>
            <a:endParaRPr lang="en-US" dirty="0"/>
          </a:p>
        </p:txBody>
      </p:sp>
    </p:spTree>
    <p:extLst>
      <p:ext uri="{BB962C8B-B14F-4D97-AF65-F5344CB8AC3E}">
        <p14:creationId xmlns:p14="http://schemas.microsoft.com/office/powerpoint/2010/main" val="2039736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4572000"/>
            <a:ext cx="2057400" cy="2057400"/>
          </a:xfrm>
          <a:prstGeom prst="rect">
            <a:avLst/>
          </a:prstGeom>
        </p:spPr>
      </p:pic>
      <p:sp>
        <p:nvSpPr>
          <p:cNvPr id="6" name="Title 5"/>
          <p:cNvSpPr>
            <a:spLocks noGrp="1"/>
          </p:cNvSpPr>
          <p:nvPr>
            <p:ph type="ctrTitle"/>
          </p:nvPr>
        </p:nvSpPr>
        <p:spPr>
          <a:xfrm>
            <a:off x="0" y="566928"/>
            <a:ext cx="9144000" cy="804672"/>
          </a:xfrm>
        </p:spPr>
        <p:txBody>
          <a:bodyPr/>
          <a:lstStyle/>
          <a:p>
            <a:r>
              <a:rPr lang="en-US" sz="3200" dirty="0"/>
              <a:t>Areas of Service: National &amp; International Orgs</a:t>
            </a:r>
          </a:p>
        </p:txBody>
      </p:sp>
      <p:sp>
        <p:nvSpPr>
          <p:cNvPr id="2" name="TextBox 1"/>
          <p:cNvSpPr txBox="1"/>
          <p:nvPr/>
        </p:nvSpPr>
        <p:spPr>
          <a:xfrm>
            <a:off x="228600" y="1646009"/>
            <a:ext cx="8534400" cy="7078861"/>
          </a:xfrm>
          <a:prstGeom prst="rect">
            <a:avLst/>
          </a:prstGeom>
          <a:noFill/>
        </p:spPr>
        <p:txBody>
          <a:bodyPr wrap="square" rtlCol="0">
            <a:spAutoFit/>
          </a:bodyPr>
          <a:lstStyle/>
          <a:p>
            <a:pPr marL="342900" lvl="0" indent="-342900">
              <a:buFont typeface="Wingdings" panose="05000000000000000000" pitchFamily="2" charset="2"/>
              <a:buChar char="§"/>
            </a:pPr>
            <a:r>
              <a:rPr lang="en-US" sz="2200" dirty="0"/>
              <a:t>International and National/International organizations have a 3-year period (calendar years 2018, 2019, and 2020) from which to report services</a:t>
            </a:r>
          </a:p>
          <a:p>
            <a:pPr marL="342900" lvl="0" indent="-342900">
              <a:buFont typeface="Wingdings" panose="05000000000000000000" pitchFamily="2" charset="2"/>
              <a:buChar char="§"/>
            </a:pPr>
            <a:r>
              <a:rPr lang="en-US" sz="2200" dirty="0"/>
              <a:t>Must include at least one eligible service in calendar year 2020</a:t>
            </a:r>
          </a:p>
          <a:p>
            <a:pPr marL="342900" lvl="0" indent="-342900">
              <a:buFont typeface="Wingdings" panose="05000000000000000000" pitchFamily="2" charset="2"/>
              <a:buChar char="§"/>
            </a:pPr>
            <a:r>
              <a:rPr lang="en-US" sz="2200" dirty="0"/>
              <a:t>International organizations must have eligible services in at least one foreign country </a:t>
            </a:r>
          </a:p>
          <a:p>
            <a:pPr marL="342900" lvl="0" indent="-342900">
              <a:buFont typeface="Wingdings" panose="05000000000000000000" pitchFamily="2" charset="2"/>
              <a:buChar char="§"/>
            </a:pPr>
            <a:r>
              <a:rPr lang="en-US" sz="2200" dirty="0"/>
              <a:t>National/International organization must have eligible services in at least 15 states and/or one foreign country </a:t>
            </a:r>
          </a:p>
          <a:p>
            <a:pPr marL="342900" lvl="0" indent="-342900">
              <a:buFont typeface="Wingdings" panose="05000000000000000000" pitchFamily="2" charset="2"/>
              <a:buChar char="§"/>
            </a:pPr>
            <a:r>
              <a:rPr lang="en-US" sz="2200" dirty="0"/>
              <a:t>For each state and/or foreign country, an Areas of Service must be submitted</a:t>
            </a:r>
          </a:p>
          <a:p>
            <a:pPr lvl="0"/>
            <a:endParaRPr lang="en-US" sz="2200" dirty="0"/>
          </a:p>
          <a:p>
            <a:pPr lvl="0"/>
            <a:endParaRPr lang="en-US" sz="2200" dirty="0"/>
          </a:p>
          <a:p>
            <a:pPr lvl="0" algn="ctr"/>
            <a:r>
              <a:rPr lang="en-US" sz="2200" b="1" dirty="0"/>
              <a:t>Services provided in 2021 will not be accepted</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lvl="1"/>
            <a:endParaRPr lang="en-US" sz="2400" dirty="0"/>
          </a:p>
          <a:p>
            <a:pPr lvl="1"/>
            <a:endParaRPr lang="en-US" sz="2200" i="1" dirty="0"/>
          </a:p>
          <a:p>
            <a:pPr lvl="0"/>
            <a:endParaRPr lang="en-US" sz="800" dirty="0"/>
          </a:p>
          <a:p>
            <a:pPr marL="342900" lvl="0" indent="-342900">
              <a:buFont typeface="Wingdings" panose="05000000000000000000" pitchFamily="2" charset="2"/>
              <a:buChar char="§"/>
            </a:pPr>
            <a:endParaRPr lang="en-US" sz="2200" dirty="0"/>
          </a:p>
          <a:p>
            <a:endParaRPr lang="en-US" sz="2000" dirty="0"/>
          </a:p>
        </p:txBody>
      </p:sp>
      <p:sp>
        <p:nvSpPr>
          <p:cNvPr id="4" name="Slide Number Placeholder 3"/>
          <p:cNvSpPr>
            <a:spLocks noGrp="1"/>
          </p:cNvSpPr>
          <p:nvPr>
            <p:ph type="sldNum" sz="quarter" idx="4"/>
          </p:nvPr>
        </p:nvSpPr>
        <p:spPr/>
        <p:txBody>
          <a:bodyPr/>
          <a:lstStyle/>
          <a:p>
            <a:fld id="{9A130CC6-AF16-4E75-B386-B0184CCD31FF}" type="slidenum">
              <a:rPr lang="en-US" smtClean="0"/>
              <a:pPr/>
              <a:t>12</a:t>
            </a:fld>
            <a:endParaRPr lang="en-US" dirty="0"/>
          </a:p>
        </p:txBody>
      </p:sp>
    </p:spTree>
    <p:extLst>
      <p:ext uri="{BB962C8B-B14F-4D97-AF65-F5344CB8AC3E}">
        <p14:creationId xmlns:p14="http://schemas.microsoft.com/office/powerpoint/2010/main" val="3686153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566928"/>
            <a:ext cx="9144000" cy="804672"/>
          </a:xfrm>
        </p:spPr>
        <p:txBody>
          <a:bodyPr/>
          <a:lstStyle/>
          <a:p>
            <a:r>
              <a:rPr lang="en-US" sz="3200" dirty="0"/>
              <a:t>Web-based Services(1/3) </a:t>
            </a:r>
            <a:endParaRPr lang="en-US" dirty="0"/>
          </a:p>
        </p:txBody>
      </p:sp>
      <p:sp>
        <p:nvSpPr>
          <p:cNvPr id="13" name="Slide Number Placeholder 12"/>
          <p:cNvSpPr>
            <a:spLocks noGrp="1"/>
          </p:cNvSpPr>
          <p:nvPr>
            <p:ph type="sldNum" sz="quarter" idx="4"/>
          </p:nvPr>
        </p:nvSpPr>
        <p:spPr/>
        <p:txBody>
          <a:bodyPr/>
          <a:lstStyle/>
          <a:p>
            <a:fld id="{9A130CC6-AF16-4E75-B386-B0184CCD31FF}" type="slidenum">
              <a:rPr lang="en-US" smtClean="0"/>
              <a:pPr/>
              <a:t>13</a:t>
            </a:fld>
            <a:endParaRPr lang="en-US" dirty="0"/>
          </a:p>
        </p:txBody>
      </p:sp>
      <p:sp>
        <p:nvSpPr>
          <p:cNvPr id="7" name="TextBox 6"/>
          <p:cNvSpPr txBox="1"/>
          <p:nvPr/>
        </p:nvSpPr>
        <p:spPr>
          <a:xfrm>
            <a:off x="457200" y="1600200"/>
            <a:ext cx="8229600" cy="4524315"/>
          </a:xfrm>
          <a:prstGeom prst="rect">
            <a:avLst/>
          </a:prstGeom>
          <a:noFill/>
          <a:ln>
            <a:noFill/>
          </a:ln>
        </p:spPr>
        <p:txBody>
          <a:bodyPr wrap="square" rtlCol="0">
            <a:spAutoFit/>
          </a:bodyPr>
          <a:lstStyle/>
          <a:p>
            <a:r>
              <a:rPr lang="en-US" dirty="0"/>
              <a:t>Real services for web-based service organizations may be considered if the organization provides: </a:t>
            </a:r>
          </a:p>
          <a:p>
            <a:pPr marL="342900" lvl="0" indent="-342900">
              <a:buFont typeface="+mj-lt"/>
              <a:buAutoNum type="arabicPeriod"/>
            </a:pPr>
            <a:r>
              <a:rPr lang="en-US" dirty="0"/>
              <a:t>The scope of services received by users:</a:t>
            </a:r>
          </a:p>
          <a:p>
            <a:pPr marL="800100" lvl="1" indent="-342900">
              <a:buFont typeface="Wingdings" panose="05000000000000000000" pitchFamily="2" charset="2"/>
              <a:buChar char="§"/>
            </a:pPr>
            <a:r>
              <a:rPr lang="en-US" dirty="0"/>
              <a:t>Description(s) detailing the real services, benefits, assistance or program provided via the Internet (entered on Step 4) </a:t>
            </a:r>
          </a:p>
          <a:p>
            <a:pPr marL="342900" lvl="0" indent="-342900">
              <a:buFont typeface="+mj-lt"/>
              <a:buAutoNum type="arabicPeriod"/>
            </a:pPr>
            <a:r>
              <a:rPr lang="en-US" dirty="0"/>
              <a:t>Service logs or other records indicating the geographic distribution of users in each state or foreign country. </a:t>
            </a:r>
          </a:p>
          <a:p>
            <a:pPr marL="800100" lvl="1" indent="-342900">
              <a:buFont typeface="Wingdings" panose="05000000000000000000" pitchFamily="2" charset="2"/>
              <a:buChar char="§"/>
            </a:pPr>
            <a:r>
              <a:rPr lang="en-US" dirty="0"/>
              <a:t>Table listing of the states and/or foreign countries of the users that benefitted from the web-based services </a:t>
            </a:r>
          </a:p>
          <a:p>
            <a:pPr marL="800100" lvl="1" indent="-342900">
              <a:buFont typeface="Wingdings" panose="05000000000000000000" pitchFamily="2" charset="2"/>
              <a:buChar char="§"/>
            </a:pPr>
            <a:r>
              <a:rPr lang="en-US" dirty="0"/>
              <a:t>Must have a way to identify individuals (e.g. names, initials, user IDs, </a:t>
            </a:r>
            <a:r>
              <a:rPr lang="en-US" dirty="0" err="1"/>
              <a:t>etc</a:t>
            </a:r>
            <a:r>
              <a:rPr lang="en-US" dirty="0"/>
              <a:t>)</a:t>
            </a:r>
          </a:p>
          <a:p>
            <a:pPr marL="800100" lvl="1" indent="-342900">
              <a:buFont typeface="Wingdings" panose="05000000000000000000" pitchFamily="2" charset="2"/>
              <a:buChar char="§"/>
            </a:pPr>
            <a:r>
              <a:rPr lang="en-US" b="1" i="1" dirty="0"/>
              <a:t>Example: </a:t>
            </a:r>
            <a:r>
              <a:rPr lang="en-US" i="1" dirty="0"/>
              <a:t>New Mexico: Mary Hines, John Blake, Misty Smith, and Carl Tate </a:t>
            </a:r>
          </a:p>
          <a:p>
            <a:pPr lvl="3"/>
            <a:r>
              <a:rPr lang="en-US" i="1" dirty="0"/>
              <a:t>      New Hampshire: Ryan Jones, Nicole Tripp, Manuel Brown </a:t>
            </a:r>
          </a:p>
          <a:p>
            <a:pPr lvl="3"/>
            <a:r>
              <a:rPr lang="en-US" i="1" dirty="0"/>
              <a:t>      New York: Liz Jones, Bruce Fine, Patrick Sense, Sophia Sans </a:t>
            </a:r>
          </a:p>
          <a:p>
            <a:pPr lvl="3"/>
            <a:r>
              <a:rPr lang="en-US" i="1" dirty="0"/>
              <a:t>      Wisconsin: Ricardo Bean, Alice Davis, </a:t>
            </a:r>
            <a:r>
              <a:rPr lang="en-US" i="1" dirty="0" err="1"/>
              <a:t>Ama</a:t>
            </a:r>
            <a:r>
              <a:rPr lang="en-US" i="1" dirty="0"/>
              <a:t> Miller, Will Lopes </a:t>
            </a:r>
          </a:p>
          <a:p>
            <a:pPr lvl="3"/>
            <a:r>
              <a:rPr lang="en-US" i="1" dirty="0"/>
              <a:t>      District of Columbia: Wilson Taylor, Evans King, Turner Reyes </a:t>
            </a:r>
          </a:p>
          <a:p>
            <a:r>
              <a:rPr lang="en-US" i="1" dirty="0"/>
              <a:t>	               …and so on</a:t>
            </a:r>
            <a:r>
              <a:rPr lang="en-US" dirty="0"/>
              <a:t>	</a:t>
            </a:r>
          </a:p>
        </p:txBody>
      </p:sp>
    </p:spTree>
    <p:extLst>
      <p:ext uri="{BB962C8B-B14F-4D97-AF65-F5344CB8AC3E}">
        <p14:creationId xmlns:p14="http://schemas.microsoft.com/office/powerpoint/2010/main" val="3497840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566928"/>
            <a:ext cx="9144000" cy="804672"/>
          </a:xfrm>
        </p:spPr>
        <p:txBody>
          <a:bodyPr/>
          <a:lstStyle/>
          <a:p>
            <a:r>
              <a:rPr lang="en-US" sz="3200" dirty="0"/>
              <a:t>Web-based Services (2/3) </a:t>
            </a:r>
            <a:endParaRPr lang="en-US" dirty="0"/>
          </a:p>
        </p:txBody>
      </p:sp>
      <p:sp>
        <p:nvSpPr>
          <p:cNvPr id="13" name="Slide Number Placeholder 12"/>
          <p:cNvSpPr>
            <a:spLocks noGrp="1"/>
          </p:cNvSpPr>
          <p:nvPr>
            <p:ph type="sldNum" sz="quarter" idx="4"/>
          </p:nvPr>
        </p:nvSpPr>
        <p:spPr/>
        <p:txBody>
          <a:bodyPr/>
          <a:lstStyle/>
          <a:p>
            <a:fld id="{9A130CC6-AF16-4E75-B386-B0184CCD31FF}" type="slidenum">
              <a:rPr lang="en-US" smtClean="0"/>
              <a:pPr/>
              <a:t>14</a:t>
            </a:fld>
            <a:endParaRPr lang="en-US" dirty="0"/>
          </a:p>
        </p:txBody>
      </p:sp>
      <p:sp>
        <p:nvSpPr>
          <p:cNvPr id="7" name="TextBox 6"/>
          <p:cNvSpPr txBox="1"/>
          <p:nvPr/>
        </p:nvSpPr>
        <p:spPr>
          <a:xfrm>
            <a:off x="457200" y="1600200"/>
            <a:ext cx="8229600" cy="3970318"/>
          </a:xfrm>
          <a:prstGeom prst="rect">
            <a:avLst/>
          </a:prstGeom>
          <a:noFill/>
          <a:ln>
            <a:noFill/>
          </a:ln>
        </p:spPr>
        <p:txBody>
          <a:bodyPr wrap="square" rtlCol="0">
            <a:spAutoFit/>
          </a:bodyPr>
          <a:lstStyle/>
          <a:p>
            <a:r>
              <a:rPr lang="en-US" dirty="0"/>
              <a:t>And two of the following:</a:t>
            </a:r>
          </a:p>
          <a:p>
            <a:pPr marL="342900" indent="-342900">
              <a:buAutoNum type="alphaUcParenBoth"/>
            </a:pPr>
            <a:r>
              <a:rPr lang="en-US" dirty="0"/>
              <a:t>Evidence that recipients, including members of the general public, dues paying members or affiliate organizations, have registered for use of the Web site;</a:t>
            </a:r>
          </a:p>
          <a:p>
            <a:r>
              <a:rPr lang="en-US" b="1" i="1" dirty="0"/>
              <a:t>       Examples: </a:t>
            </a:r>
            <a:r>
              <a:rPr lang="en-US" i="1" dirty="0"/>
              <a:t>Registration information from video conferencing service, website </a:t>
            </a:r>
          </a:p>
          <a:p>
            <a:r>
              <a:rPr lang="en-US" i="1" dirty="0"/>
              <a:t>       account registrations, student profiles for distance learning, church service online </a:t>
            </a:r>
          </a:p>
          <a:p>
            <a:r>
              <a:rPr lang="en-US" i="1" dirty="0"/>
              <a:t>       registration</a:t>
            </a:r>
          </a:p>
          <a:p>
            <a:endParaRPr lang="en-US" sz="1000" i="1" dirty="0"/>
          </a:p>
          <a:p>
            <a:r>
              <a:rPr lang="en-US" dirty="0"/>
              <a:t>(B) Summary reports that document customer feedback, through service satisfaction </a:t>
            </a:r>
          </a:p>
          <a:p>
            <a:r>
              <a:rPr lang="en-US" dirty="0"/>
              <a:t>      or utilization surveys, demonstration of two-way communications, such as an    </a:t>
            </a:r>
          </a:p>
          <a:p>
            <a:r>
              <a:rPr lang="en-US" dirty="0"/>
              <a:t>      online class, or other mechanisms; or </a:t>
            </a:r>
          </a:p>
          <a:p>
            <a:r>
              <a:rPr lang="en-US" dirty="0"/>
              <a:t>      </a:t>
            </a:r>
            <a:r>
              <a:rPr lang="en-US" b="1" i="1" dirty="0"/>
              <a:t>Examples: </a:t>
            </a:r>
            <a:r>
              <a:rPr lang="en-US" i="1" dirty="0"/>
              <a:t>Video of archived virtual conference, training or interviews; training </a:t>
            </a:r>
          </a:p>
          <a:p>
            <a:r>
              <a:rPr lang="en-US" i="1" dirty="0"/>
              <a:t>      evaluations from Survey Monkey, Zoom or some other source, test results from    </a:t>
            </a:r>
            <a:br>
              <a:rPr lang="en-US" i="1" dirty="0"/>
            </a:br>
            <a:r>
              <a:rPr lang="en-US" i="1" dirty="0"/>
              <a:t>      online class that tested participants’ knowledge, customer feedback &amp; complaints</a:t>
            </a:r>
          </a:p>
          <a:p>
            <a:endParaRPr lang="en-US" dirty="0"/>
          </a:p>
        </p:txBody>
      </p:sp>
    </p:spTree>
    <p:extLst>
      <p:ext uri="{BB962C8B-B14F-4D97-AF65-F5344CB8AC3E}">
        <p14:creationId xmlns:p14="http://schemas.microsoft.com/office/powerpoint/2010/main" val="4150704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566928"/>
            <a:ext cx="9144000" cy="804672"/>
          </a:xfrm>
        </p:spPr>
        <p:txBody>
          <a:bodyPr/>
          <a:lstStyle/>
          <a:p>
            <a:r>
              <a:rPr lang="en-US" sz="3200" dirty="0"/>
              <a:t>Web-based Services (3/3) </a:t>
            </a:r>
            <a:endParaRPr lang="en-US" dirty="0"/>
          </a:p>
        </p:txBody>
      </p:sp>
      <p:sp>
        <p:nvSpPr>
          <p:cNvPr id="13" name="Slide Number Placeholder 12"/>
          <p:cNvSpPr>
            <a:spLocks noGrp="1"/>
          </p:cNvSpPr>
          <p:nvPr>
            <p:ph type="sldNum" sz="quarter" idx="4"/>
          </p:nvPr>
        </p:nvSpPr>
        <p:spPr/>
        <p:txBody>
          <a:bodyPr/>
          <a:lstStyle/>
          <a:p>
            <a:fld id="{9A130CC6-AF16-4E75-B386-B0184CCD31FF}" type="slidenum">
              <a:rPr lang="en-US" smtClean="0"/>
              <a:pPr/>
              <a:t>15</a:t>
            </a:fld>
            <a:endParaRPr lang="en-US" dirty="0"/>
          </a:p>
        </p:txBody>
      </p:sp>
      <p:sp>
        <p:nvSpPr>
          <p:cNvPr id="7" name="TextBox 6"/>
          <p:cNvSpPr txBox="1"/>
          <p:nvPr/>
        </p:nvSpPr>
        <p:spPr>
          <a:xfrm>
            <a:off x="457200" y="1600200"/>
            <a:ext cx="8229600" cy="3570208"/>
          </a:xfrm>
          <a:prstGeom prst="rect">
            <a:avLst/>
          </a:prstGeom>
          <a:noFill/>
          <a:ln>
            <a:noFill/>
          </a:ln>
        </p:spPr>
        <p:txBody>
          <a:bodyPr wrap="square" rtlCol="0">
            <a:spAutoFit/>
          </a:bodyPr>
          <a:lstStyle/>
          <a:p>
            <a:r>
              <a:rPr lang="en-US" dirty="0"/>
              <a:t>(C) Documented evidence that recipients of web-based services paid a fee for the </a:t>
            </a:r>
          </a:p>
          <a:p>
            <a:r>
              <a:rPr lang="en-US" dirty="0"/>
              <a:t>      service.</a:t>
            </a:r>
          </a:p>
          <a:p>
            <a:r>
              <a:rPr lang="en-US" b="1" i="1" dirty="0"/>
              <a:t>      Examples: </a:t>
            </a:r>
            <a:r>
              <a:rPr lang="en-US" dirty="0"/>
              <a:t>Link to payment site and information such as the names of users and </a:t>
            </a:r>
          </a:p>
          <a:p>
            <a:r>
              <a:rPr lang="en-US" dirty="0"/>
              <a:t>      the fees paid, registry of students and private school tuition)</a:t>
            </a:r>
          </a:p>
          <a:p>
            <a:endParaRPr lang="en-US" sz="1000" dirty="0"/>
          </a:p>
          <a:p>
            <a:pPr marL="347472" indent="-347472">
              <a:buFont typeface="Wingdings" panose="05000000000000000000" pitchFamily="2" charset="2"/>
              <a:buChar char="§"/>
            </a:pPr>
            <a:r>
              <a:rPr lang="en-US" dirty="0"/>
              <a:t>The examples are not exhaustive</a:t>
            </a:r>
          </a:p>
          <a:p>
            <a:pPr marL="347472" indent="-347472">
              <a:buFont typeface="Wingdings" panose="05000000000000000000" pitchFamily="2" charset="2"/>
              <a:buChar char="§"/>
            </a:pPr>
            <a:r>
              <a:rPr lang="en-US" dirty="0"/>
              <a:t>Reports that reflect only the number of hits or visits to a web site are not enough to establish the provision of real services </a:t>
            </a:r>
          </a:p>
          <a:p>
            <a:pPr marL="347472" indent="-347472">
              <a:buFont typeface="Wingdings" panose="05000000000000000000" pitchFamily="2" charset="2"/>
              <a:buChar char="§"/>
            </a:pPr>
            <a:r>
              <a:rPr lang="en-US" dirty="0"/>
              <a:t>If your organization is reporting web-based (virtual services), you must upload it on the appeals page</a:t>
            </a:r>
          </a:p>
          <a:p>
            <a:pPr marL="285750" indent="-285750">
              <a:buFont typeface="Wingdings" panose="05000000000000000000" pitchFamily="2" charset="2"/>
              <a:buChar char="§"/>
            </a:pPr>
            <a:endParaRPr lang="en-US" dirty="0"/>
          </a:p>
          <a:p>
            <a:endParaRPr lang="en-US" dirty="0"/>
          </a:p>
          <a:p>
            <a:endParaRPr lang="en-US" dirty="0"/>
          </a:p>
        </p:txBody>
      </p:sp>
    </p:spTree>
    <p:extLst>
      <p:ext uri="{BB962C8B-B14F-4D97-AF65-F5344CB8AC3E}">
        <p14:creationId xmlns:p14="http://schemas.microsoft.com/office/powerpoint/2010/main" val="290914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sz="3200" dirty="0"/>
              <a:t>Areas of Service: Recommendations (1/2)</a:t>
            </a:r>
          </a:p>
        </p:txBody>
      </p:sp>
      <p:sp>
        <p:nvSpPr>
          <p:cNvPr id="3" name="Slide Number Placeholder 2"/>
          <p:cNvSpPr>
            <a:spLocks noGrp="1"/>
          </p:cNvSpPr>
          <p:nvPr>
            <p:ph type="sldNum" sz="quarter" idx="4"/>
          </p:nvPr>
        </p:nvSpPr>
        <p:spPr/>
        <p:txBody>
          <a:bodyPr/>
          <a:lstStyle/>
          <a:p>
            <a:fld id="{9A130CC6-AF16-4E75-B386-B0184CCD31FF}" type="slidenum">
              <a:rPr lang="en-US" smtClean="0"/>
              <a:pPr/>
              <a:t>16</a:t>
            </a:fld>
            <a:endParaRPr lang="en-US" dirty="0"/>
          </a:p>
        </p:txBody>
      </p:sp>
      <p:pic>
        <p:nvPicPr>
          <p:cNvPr id="4" name="Picture 3">
            <a:extLst>
              <a:ext uri="{FF2B5EF4-FFF2-40B4-BE49-F238E27FC236}">
                <a16:creationId xmlns:a16="http://schemas.microsoft.com/office/drawing/2014/main" id="{DEED2500-E782-4471-83FA-47C149678892}"/>
              </a:ext>
            </a:extLst>
          </p:cNvPr>
          <p:cNvPicPr>
            <a:picLocks noChangeAspect="1"/>
          </p:cNvPicPr>
          <p:nvPr/>
        </p:nvPicPr>
        <p:blipFill>
          <a:blip r:embed="rId3"/>
          <a:stretch>
            <a:fillRect/>
          </a:stretch>
        </p:blipFill>
        <p:spPr>
          <a:xfrm>
            <a:off x="370198" y="1828800"/>
            <a:ext cx="8333954" cy="3566469"/>
          </a:xfrm>
          <a:prstGeom prst="rect">
            <a:avLst/>
          </a:prstGeom>
        </p:spPr>
      </p:pic>
    </p:spTree>
    <p:extLst>
      <p:ext uri="{BB962C8B-B14F-4D97-AF65-F5344CB8AC3E}">
        <p14:creationId xmlns:p14="http://schemas.microsoft.com/office/powerpoint/2010/main" val="2595262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sz="3200" dirty="0"/>
              <a:t>Areas of Service: Recommendations (2/2)</a:t>
            </a:r>
          </a:p>
        </p:txBody>
      </p:sp>
      <p:sp>
        <p:nvSpPr>
          <p:cNvPr id="2" name="TextBox 1"/>
          <p:cNvSpPr txBox="1"/>
          <p:nvPr/>
        </p:nvSpPr>
        <p:spPr>
          <a:xfrm>
            <a:off x="228600" y="1646009"/>
            <a:ext cx="8534400" cy="2092881"/>
          </a:xfrm>
          <a:prstGeom prst="rect">
            <a:avLst/>
          </a:prstGeom>
          <a:noFill/>
        </p:spPr>
        <p:txBody>
          <a:bodyPr wrap="square" rtlCol="0">
            <a:spAutoFit/>
          </a:bodyPr>
          <a:lstStyle/>
          <a:p>
            <a:pPr marL="342900" lvl="0" indent="-342900">
              <a:buFont typeface="Wingdings" panose="05000000000000000000" pitchFamily="2" charset="2"/>
              <a:buChar char="§"/>
            </a:pPr>
            <a:r>
              <a:rPr lang="en-US" sz="2200" dirty="0"/>
              <a:t>Use past tense, action verbs (e.g. serviced, delivered, granted, etc.) </a:t>
            </a:r>
          </a:p>
          <a:p>
            <a:pPr marL="342900" lvl="0" indent="-342900">
              <a:buFont typeface="Wingdings" panose="05000000000000000000" pitchFamily="2" charset="2"/>
              <a:buChar char="§"/>
            </a:pPr>
            <a:r>
              <a:rPr lang="en-US" sz="2200" dirty="0"/>
              <a:t>Abbreviations are acceptable as long as they are easily recognizable</a:t>
            </a:r>
          </a:p>
          <a:p>
            <a:pPr marL="342900" lvl="0" indent="-342900">
              <a:buFont typeface="Wingdings" panose="05000000000000000000" pitchFamily="2" charset="2"/>
              <a:buChar char="§"/>
            </a:pPr>
            <a:r>
              <a:rPr lang="en-US" sz="2200" dirty="0"/>
              <a:t>Grant making organizations must describe  the services and/or benefits delivered with use of the awarded funds received by the recipients</a:t>
            </a:r>
          </a:p>
          <a:p>
            <a:endParaRPr lang="en-US" sz="20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17</a:t>
            </a:fld>
            <a:endParaRPr lang="en-US" dirty="0"/>
          </a:p>
        </p:txBody>
      </p:sp>
    </p:spTree>
    <p:extLst>
      <p:ext uri="{BB962C8B-B14F-4D97-AF65-F5344CB8AC3E}">
        <p14:creationId xmlns:p14="http://schemas.microsoft.com/office/powerpoint/2010/main" val="3723364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Areas of Service: Things to Avoid (1/3)</a:t>
            </a:r>
          </a:p>
        </p:txBody>
      </p:sp>
      <p:sp>
        <p:nvSpPr>
          <p:cNvPr id="2" name="TextBox 1"/>
          <p:cNvSpPr txBox="1"/>
          <p:nvPr/>
        </p:nvSpPr>
        <p:spPr>
          <a:xfrm>
            <a:off x="417490" y="1646009"/>
            <a:ext cx="8345510" cy="4154984"/>
          </a:xfrm>
          <a:prstGeom prst="rect">
            <a:avLst/>
          </a:prstGeom>
          <a:noFill/>
        </p:spPr>
        <p:txBody>
          <a:bodyPr wrap="square" rtlCol="0">
            <a:spAutoFit/>
          </a:bodyPr>
          <a:lstStyle/>
          <a:p>
            <a:pPr marL="342900" lvl="0" indent="-342900">
              <a:buFont typeface="Wingdings" panose="05000000000000000000" pitchFamily="2" charset="2"/>
              <a:buChar char="§"/>
            </a:pPr>
            <a:r>
              <a:rPr lang="en-US" sz="2200" dirty="0"/>
              <a:t>Exceeding the 256 characters limit </a:t>
            </a:r>
          </a:p>
          <a:p>
            <a:pPr marL="342900" lvl="0" indent="-342900">
              <a:buFont typeface="Wingdings" panose="05000000000000000000" pitchFamily="2" charset="2"/>
              <a:buChar char="§"/>
            </a:pPr>
            <a:r>
              <a:rPr lang="en-US" sz="2200" dirty="0"/>
              <a:t>Generalizing the nature of the activity </a:t>
            </a:r>
          </a:p>
          <a:p>
            <a:pPr marL="342900" lvl="0" indent="-342900">
              <a:buFont typeface="Wingdings" panose="05000000000000000000" pitchFamily="2" charset="2"/>
              <a:buChar char="§"/>
            </a:pPr>
            <a:r>
              <a:rPr lang="en-US" sz="2200" dirty="0"/>
              <a:t>Including broad, vague, repetitive language, goals, and mission statements</a:t>
            </a:r>
          </a:p>
          <a:p>
            <a:pPr marL="342900" lvl="0" indent="-342900">
              <a:buFont typeface="Wingdings" panose="05000000000000000000" pitchFamily="2" charset="2"/>
              <a:buChar char="§"/>
            </a:pPr>
            <a:r>
              <a:rPr lang="en-US" sz="2200" dirty="0"/>
              <a:t>Listing activities that were "offered” and/or “available” and other descriptors that do not convey an action</a:t>
            </a:r>
          </a:p>
          <a:p>
            <a:pPr marL="342900" lvl="0" indent="-342900">
              <a:buFont typeface="Wingdings" panose="05000000000000000000" pitchFamily="2" charset="2"/>
              <a:buChar char="§"/>
            </a:pPr>
            <a:r>
              <a:rPr lang="en-US" sz="2200" dirty="0"/>
              <a:t>Listing services without providing context on who, what, how, when and where the service(s) were provided</a:t>
            </a:r>
          </a:p>
          <a:p>
            <a:pPr marL="342900" lvl="0" indent="-342900">
              <a:buFont typeface="Wingdings" panose="05000000000000000000" pitchFamily="2" charset="2"/>
              <a:buChar char="§"/>
            </a:pPr>
            <a:endParaRPr lang="en-US" sz="2200" dirty="0"/>
          </a:p>
          <a:p>
            <a:pPr algn="ctr"/>
            <a:r>
              <a:rPr lang="en-US" sz="2200" i="1" dirty="0"/>
              <a:t>These types of statements do not allow OPM to determine the actual services that were provided, the beneficiaries and location (local zone, state and/or foreign country)</a:t>
            </a:r>
            <a:endParaRPr lang="en-US" sz="20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18</a:t>
            </a:fld>
            <a:endParaRPr lang="en-US" dirty="0"/>
          </a:p>
        </p:txBody>
      </p:sp>
    </p:spTree>
    <p:extLst>
      <p:ext uri="{BB962C8B-B14F-4D97-AF65-F5344CB8AC3E}">
        <p14:creationId xmlns:p14="http://schemas.microsoft.com/office/powerpoint/2010/main" val="4230554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Areas of Service: Things to Avoid (2/3)</a:t>
            </a:r>
          </a:p>
        </p:txBody>
      </p:sp>
      <p:sp>
        <p:nvSpPr>
          <p:cNvPr id="2" name="TextBox 1"/>
          <p:cNvSpPr txBox="1"/>
          <p:nvPr/>
        </p:nvSpPr>
        <p:spPr>
          <a:xfrm>
            <a:off x="417490" y="1646009"/>
            <a:ext cx="8345510" cy="3816429"/>
          </a:xfrm>
          <a:prstGeom prst="rect">
            <a:avLst/>
          </a:prstGeom>
          <a:noFill/>
        </p:spPr>
        <p:txBody>
          <a:bodyPr wrap="square" rtlCol="0">
            <a:spAutoFit/>
          </a:bodyPr>
          <a:lstStyle/>
          <a:p>
            <a:pPr marL="342900" indent="-342900">
              <a:buFont typeface="Wingdings" panose="05000000000000000000" pitchFamily="2" charset="2"/>
              <a:buChar char="§"/>
            </a:pPr>
            <a:r>
              <a:rPr lang="en-US" sz="2200" dirty="0"/>
              <a:t>Repetitive statements </a:t>
            </a:r>
          </a:p>
          <a:p>
            <a:pPr marL="342900" indent="-342900">
              <a:buFont typeface="Wingdings" panose="05000000000000000000" pitchFamily="2" charset="2"/>
              <a:buChar char="§"/>
            </a:pPr>
            <a:r>
              <a:rPr lang="en-US" sz="2200" dirty="0"/>
              <a:t>Claiming fundraising as a service or benefit </a:t>
            </a:r>
          </a:p>
          <a:p>
            <a:pPr marL="342900" indent="-342900">
              <a:buFont typeface="Wingdings" panose="05000000000000000000" pitchFamily="2" charset="2"/>
              <a:buChar char="§"/>
            </a:pPr>
            <a:r>
              <a:rPr lang="en-US" sz="2200" dirty="0"/>
              <a:t>Not using the Areas of Service format (e.g. submitting a brochure)</a:t>
            </a:r>
          </a:p>
          <a:p>
            <a:pPr marL="342900" indent="-342900">
              <a:buFont typeface="Wingdings" panose="05000000000000000000" pitchFamily="2" charset="2"/>
              <a:buChar char="§"/>
            </a:pPr>
            <a:r>
              <a:rPr lang="en-US" sz="2200" dirty="0"/>
              <a:t>Provision of services via telephone or other electronic methods</a:t>
            </a:r>
          </a:p>
          <a:p>
            <a:pPr marL="342900" indent="-342900">
              <a:buFont typeface="Wingdings" panose="05000000000000000000" pitchFamily="2" charset="2"/>
              <a:buChar char="§"/>
            </a:pPr>
            <a:r>
              <a:rPr lang="en-US" sz="2200" dirty="0"/>
              <a:t>Counting the location of members or visitors to a facility </a:t>
            </a:r>
          </a:p>
          <a:p>
            <a:pPr marL="342900" indent="-342900">
              <a:buFont typeface="Wingdings" panose="05000000000000000000" pitchFamily="2" charset="2"/>
              <a:buChar char="§"/>
            </a:pPr>
            <a:r>
              <a:rPr lang="en-US" sz="2200" dirty="0"/>
              <a:t>Claiming services provided by another organization </a:t>
            </a:r>
          </a:p>
          <a:p>
            <a:pPr marL="342900" indent="-342900">
              <a:buFont typeface="Wingdings" panose="05000000000000000000" pitchFamily="2" charset="2"/>
              <a:buChar char="§"/>
            </a:pPr>
            <a:r>
              <a:rPr lang="en-US" sz="2200" dirty="0"/>
              <a:t>Not providing specific local areas, states or foreign countries where the services were received </a:t>
            </a:r>
          </a:p>
          <a:p>
            <a:pPr marL="342900" indent="-342900">
              <a:buFont typeface="Wingdings" panose="05000000000000000000" pitchFamily="2" charset="2"/>
              <a:buChar char="§"/>
            </a:pPr>
            <a:r>
              <a:rPr lang="en-US" sz="2200" dirty="0"/>
              <a:t>Not reporting services based on calendar year(s) </a:t>
            </a:r>
          </a:p>
          <a:p>
            <a:pPr marL="342900" indent="-342900">
              <a:buFont typeface="Wingdings" panose="05000000000000000000" pitchFamily="2" charset="2"/>
              <a:buChar char="§"/>
            </a:pPr>
            <a:r>
              <a:rPr lang="en-US" sz="2200" dirty="0"/>
              <a:t>Media-related activities and research </a:t>
            </a:r>
          </a:p>
          <a:p>
            <a:endParaRPr lang="en-US" sz="22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19</a:t>
            </a:fld>
            <a:endParaRPr lang="en-US" dirty="0"/>
          </a:p>
        </p:txBody>
      </p:sp>
    </p:spTree>
    <p:extLst>
      <p:ext uri="{BB962C8B-B14F-4D97-AF65-F5344CB8AC3E}">
        <p14:creationId xmlns:p14="http://schemas.microsoft.com/office/powerpoint/2010/main" val="3244301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566928"/>
            <a:ext cx="9144000" cy="804672"/>
          </a:xfrm>
        </p:spPr>
        <p:txBody>
          <a:bodyPr/>
          <a:lstStyle/>
          <a:p>
            <a:r>
              <a:rPr lang="en-US" dirty="0"/>
              <a:t>CFC Regulations: § 950.204 </a:t>
            </a:r>
          </a:p>
        </p:txBody>
      </p:sp>
      <p:sp>
        <p:nvSpPr>
          <p:cNvPr id="2" name="TextBox 1"/>
          <p:cNvSpPr txBox="1"/>
          <p:nvPr/>
        </p:nvSpPr>
        <p:spPr>
          <a:xfrm>
            <a:off x="228600" y="1646009"/>
            <a:ext cx="8610600" cy="4462760"/>
          </a:xfrm>
          <a:prstGeom prst="rect">
            <a:avLst/>
          </a:prstGeom>
          <a:noFill/>
        </p:spPr>
        <p:txBody>
          <a:bodyPr wrap="square" rtlCol="0">
            <a:spAutoFit/>
          </a:bodyPr>
          <a:lstStyle/>
          <a:p>
            <a:pPr lvl="0"/>
            <a:r>
              <a:rPr lang="en-US" sz="2200" dirty="0"/>
              <a:t>Denied charities may submit appeals to the Director of OPM</a:t>
            </a:r>
          </a:p>
          <a:p>
            <a:pPr marL="800100" lvl="1" indent="-342900">
              <a:buFont typeface="Wingdings" panose="05000000000000000000" pitchFamily="2" charset="2"/>
              <a:buChar char="§"/>
            </a:pPr>
            <a:r>
              <a:rPr lang="en-US" sz="2200" dirty="0"/>
              <a:t>Must be sent via the online, </a:t>
            </a:r>
            <a:r>
              <a:rPr lang="en-US" sz="2200" dirty="0">
                <a:hlinkClick r:id="rId3"/>
              </a:rPr>
              <a:t>Charity Application System </a:t>
            </a:r>
            <a:r>
              <a:rPr lang="en-US" sz="2200" dirty="0"/>
              <a:t>(</a:t>
            </a:r>
            <a:r>
              <a:rPr lang="en-US" sz="2200" i="1" dirty="0"/>
              <a:t>Appeals submitted via email, mail or fax will not be considered</a:t>
            </a:r>
            <a:r>
              <a:rPr lang="en-US" sz="2200" dirty="0"/>
              <a:t>)</a:t>
            </a:r>
          </a:p>
          <a:p>
            <a:pPr marL="800100" lvl="1" indent="-342900">
              <a:buFont typeface="Wingdings" panose="05000000000000000000" pitchFamily="2" charset="2"/>
              <a:buChar char="§"/>
            </a:pPr>
            <a:r>
              <a:rPr lang="en-US" sz="2200" dirty="0"/>
              <a:t>Requests must be received within 10 business days from the date that OPM sent the notification (untimely requests will not be accepted) </a:t>
            </a:r>
          </a:p>
          <a:p>
            <a:pPr marL="800100" lvl="1" indent="-342900">
              <a:buFont typeface="Wingdings" panose="05000000000000000000" pitchFamily="2" charset="2"/>
              <a:buChar char="§"/>
            </a:pPr>
            <a:r>
              <a:rPr lang="en-US" sz="2200" dirty="0"/>
              <a:t>The appeal must be limited to those facts justifying the reversal of the original decision</a:t>
            </a:r>
          </a:p>
          <a:p>
            <a:pPr marL="800100" lvl="1" indent="-342900">
              <a:buFont typeface="Wingdings" panose="05000000000000000000" pitchFamily="2" charset="2"/>
              <a:buChar char="§"/>
            </a:pPr>
            <a:r>
              <a:rPr lang="en-US" sz="2200" dirty="0"/>
              <a:t>Appeals may not be used to supplement applications with documents that did not exist or were not in final form before the application deadline</a:t>
            </a:r>
          </a:p>
          <a:p>
            <a:pPr marL="800100" lvl="1" indent="-342900">
              <a:buFont typeface="Wingdings" panose="05000000000000000000" pitchFamily="2" charset="2"/>
              <a:buChar char="§"/>
            </a:pPr>
            <a:r>
              <a:rPr lang="en-US" sz="2200" dirty="0"/>
              <a:t>The OPM Director’s decision is final for administrative purposes</a:t>
            </a:r>
          </a:p>
          <a:p>
            <a:endParaRPr lang="en-US" sz="2000" dirty="0"/>
          </a:p>
        </p:txBody>
      </p:sp>
      <p:sp>
        <p:nvSpPr>
          <p:cNvPr id="4" name="Slide Number Placeholder 3"/>
          <p:cNvSpPr>
            <a:spLocks noGrp="1"/>
          </p:cNvSpPr>
          <p:nvPr>
            <p:ph type="sldNum" sz="quarter" idx="4"/>
          </p:nvPr>
        </p:nvSpPr>
        <p:spPr/>
        <p:txBody>
          <a:bodyPr/>
          <a:lstStyle/>
          <a:p>
            <a:fld id="{9A130CC6-AF16-4E75-B386-B0184CCD31FF}"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Areas of Service: Things to Avoid (3/3)</a:t>
            </a:r>
          </a:p>
        </p:txBody>
      </p:sp>
      <p:sp>
        <p:nvSpPr>
          <p:cNvPr id="2" name="TextBox 1"/>
          <p:cNvSpPr txBox="1"/>
          <p:nvPr/>
        </p:nvSpPr>
        <p:spPr>
          <a:xfrm>
            <a:off x="417490" y="1646009"/>
            <a:ext cx="8345510" cy="2769989"/>
          </a:xfrm>
          <a:prstGeom prst="rect">
            <a:avLst/>
          </a:prstGeom>
          <a:noFill/>
        </p:spPr>
        <p:txBody>
          <a:bodyPr wrap="square" rtlCol="0">
            <a:spAutoFit/>
          </a:bodyPr>
          <a:lstStyle/>
          <a:p>
            <a:pPr marL="342900" lvl="0" indent="-342900">
              <a:buFont typeface="Wingdings" panose="05000000000000000000" pitchFamily="2" charset="2"/>
              <a:buChar char="§"/>
            </a:pPr>
            <a:r>
              <a:rPr lang="en-US" sz="2200" dirty="0"/>
              <a:t>Counting each individual family member</a:t>
            </a:r>
          </a:p>
          <a:p>
            <a:pPr marL="800100" lvl="1" indent="-342900">
              <a:buFont typeface="Wingdings" panose="05000000000000000000" pitchFamily="2" charset="2"/>
              <a:buChar char="Ø"/>
            </a:pPr>
            <a:r>
              <a:rPr lang="en-US" sz="2200" dirty="0"/>
              <a:t>A family is considered one unit</a:t>
            </a:r>
          </a:p>
          <a:p>
            <a:pPr marL="342900" indent="-342900">
              <a:buFont typeface="Wingdings" panose="05000000000000000000" pitchFamily="2" charset="2"/>
              <a:buChar char="§"/>
            </a:pPr>
            <a:r>
              <a:rPr lang="en-US" sz="2200" dirty="0"/>
              <a:t>Counting animals as beneficiaries (e.g. we spayed 30 cats) </a:t>
            </a:r>
          </a:p>
          <a:p>
            <a:pPr marL="800100" lvl="1" indent="-342900">
              <a:buFont typeface="Wingdings" panose="05000000000000000000" pitchFamily="2" charset="2"/>
              <a:buChar char="Ø"/>
            </a:pPr>
            <a:r>
              <a:rPr lang="en-US" sz="2200" dirty="0"/>
              <a:t>For animal related services, an organization can count the humans who benefitted and/or the monetary value of the services</a:t>
            </a:r>
          </a:p>
          <a:p>
            <a:pPr marL="342900" lvl="0" indent="-342900">
              <a:buFont typeface="Wingdings" panose="05000000000000000000" pitchFamily="2" charset="2"/>
              <a:buChar char="§"/>
            </a:pPr>
            <a:r>
              <a:rPr lang="en-US" sz="2200" dirty="0">
                <a:solidFill>
                  <a:prstClr val="black"/>
                </a:solidFill>
              </a:rPr>
              <a:t>Reporting de </a:t>
            </a:r>
            <a:r>
              <a:rPr lang="en-US" sz="2200" dirty="0" err="1">
                <a:solidFill>
                  <a:prstClr val="black"/>
                </a:solidFill>
              </a:rPr>
              <a:t>minimis</a:t>
            </a:r>
            <a:r>
              <a:rPr lang="en-US" sz="2200" dirty="0">
                <a:solidFill>
                  <a:prstClr val="black"/>
                </a:solidFill>
              </a:rPr>
              <a:t> services</a:t>
            </a:r>
          </a:p>
          <a:p>
            <a:pPr lvl="1"/>
            <a:endParaRPr lang="en-US" sz="20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20</a:t>
            </a:fld>
            <a:endParaRPr lang="en-US" dirty="0"/>
          </a:p>
        </p:txBody>
      </p:sp>
    </p:spTree>
    <p:extLst>
      <p:ext uri="{BB962C8B-B14F-4D97-AF65-F5344CB8AC3E}">
        <p14:creationId xmlns:p14="http://schemas.microsoft.com/office/powerpoint/2010/main" val="1490282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sz="2800" dirty="0"/>
              <a:t>Areas of Service: De </a:t>
            </a:r>
            <a:r>
              <a:rPr lang="en-US" sz="2800" dirty="0" err="1"/>
              <a:t>Minimis</a:t>
            </a:r>
            <a:endParaRPr lang="en-US" sz="28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21</a:t>
            </a:fld>
            <a:endParaRPr lang="en-US" dirty="0"/>
          </a:p>
        </p:txBody>
      </p:sp>
      <p:sp>
        <p:nvSpPr>
          <p:cNvPr id="4" name="Rectangle 3"/>
          <p:cNvSpPr/>
          <p:nvPr/>
        </p:nvSpPr>
        <p:spPr>
          <a:xfrm>
            <a:off x="381000" y="1676400"/>
            <a:ext cx="8382000" cy="2985433"/>
          </a:xfrm>
          <a:prstGeom prst="rect">
            <a:avLst/>
          </a:prstGeom>
        </p:spPr>
        <p:txBody>
          <a:bodyPr wrap="square">
            <a:spAutoFit/>
          </a:bodyPr>
          <a:lstStyle/>
          <a:p>
            <a:pPr marL="171450" indent="-171450">
              <a:buFont typeface="Wingdings" panose="05000000000000000000" pitchFamily="2" charset="2"/>
              <a:buChar char="§"/>
            </a:pPr>
            <a:r>
              <a:rPr lang="en-US" sz="2200" dirty="0">
                <a:solidFill>
                  <a:prstClr val="black"/>
                </a:solidFill>
                <a:ea typeface="Calibri" panose="020F0502020204030204" pitchFamily="34" charset="0"/>
                <a:cs typeface="Calibri" panose="020F0502020204030204" pitchFamily="34" charset="0"/>
              </a:rPr>
              <a:t>De minimis services are those where the number of beneficiaries and/or monetary value of the services had minimal impact </a:t>
            </a:r>
            <a:endParaRPr lang="en-US" sz="2200" dirty="0">
              <a:solidFill>
                <a:prstClr val="black"/>
              </a:solidFill>
            </a:endParaRPr>
          </a:p>
          <a:p>
            <a:pPr marL="171450" indent="-171450">
              <a:buFont typeface="Wingdings" panose="05000000000000000000" pitchFamily="2" charset="2"/>
              <a:buChar char="§"/>
            </a:pPr>
            <a:r>
              <a:rPr lang="en-US" sz="2200" dirty="0">
                <a:ea typeface="Times New Roman" panose="02020603050405020304" pitchFamily="18" charset="0"/>
              </a:rPr>
              <a:t>Factors used to determine if the services are more than de minimis:</a:t>
            </a:r>
          </a:p>
          <a:p>
            <a:pPr marL="628650" lvl="1" indent="-171450">
              <a:buFont typeface="Wingdings" panose="05000000000000000000" pitchFamily="2" charset="2"/>
              <a:buChar char="Ø"/>
            </a:pPr>
            <a:r>
              <a:rPr lang="en-US" sz="2200" dirty="0">
                <a:ea typeface="Times New Roman" panose="02020603050405020304" pitchFamily="18" charset="0"/>
              </a:rPr>
              <a:t>Nature and extent of the service, benefit, assistance or activity</a:t>
            </a:r>
          </a:p>
          <a:p>
            <a:pPr marL="628650" lvl="1" indent="-171450">
              <a:buFont typeface="Wingdings" panose="05000000000000000000" pitchFamily="2" charset="2"/>
              <a:buChar char="Ø"/>
            </a:pPr>
            <a:r>
              <a:rPr lang="en-US" sz="2200" dirty="0">
                <a:ea typeface="Times New Roman" panose="02020603050405020304" pitchFamily="18" charset="0"/>
              </a:rPr>
              <a:t>Frequency, continuity, and duration</a:t>
            </a:r>
          </a:p>
          <a:p>
            <a:pPr marL="628650" lvl="1" indent="-171450">
              <a:buFont typeface="Wingdings" panose="05000000000000000000" pitchFamily="2" charset="2"/>
              <a:buChar char="Ø"/>
            </a:pPr>
            <a:r>
              <a:rPr lang="en-US" sz="2200" dirty="0">
                <a:ea typeface="Times New Roman" panose="02020603050405020304" pitchFamily="18" charset="0"/>
              </a:rPr>
              <a:t>Value of financial assistance awarded to individuals or entities</a:t>
            </a:r>
          </a:p>
          <a:p>
            <a:pPr marL="628650" lvl="1" indent="-171450">
              <a:buFont typeface="Wingdings" panose="05000000000000000000" pitchFamily="2" charset="2"/>
              <a:buChar char="Ø"/>
            </a:pPr>
            <a:r>
              <a:rPr lang="en-US" sz="2200" dirty="0">
                <a:ea typeface="Times New Roman" panose="02020603050405020304" pitchFamily="18" charset="0"/>
              </a:rPr>
              <a:t>Impact on, or benefit to, beneficiaries</a:t>
            </a:r>
          </a:p>
          <a:p>
            <a:pPr marL="628650" lvl="1" indent="-171450">
              <a:buFont typeface="Wingdings" panose="05000000000000000000" pitchFamily="2" charset="2"/>
              <a:buChar char="Ø"/>
            </a:pPr>
            <a:r>
              <a:rPr lang="en-US" sz="2200" dirty="0">
                <a:ea typeface="Times New Roman" panose="02020603050405020304" pitchFamily="18" charset="0"/>
              </a:rPr>
              <a:t>Number of beneficiaries</a:t>
            </a:r>
          </a:p>
          <a:p>
            <a:pPr marL="171450" indent="-171450">
              <a:buFont typeface="Wingdings" panose="05000000000000000000" pitchFamily="2" charset="2"/>
              <a:buChar char="§"/>
            </a:pP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7841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Areas of Service: Examples (1/6)</a:t>
            </a:r>
          </a:p>
        </p:txBody>
      </p:sp>
      <p:sp>
        <p:nvSpPr>
          <p:cNvPr id="3" name="Slide Number Placeholder 2"/>
          <p:cNvSpPr>
            <a:spLocks noGrp="1"/>
          </p:cNvSpPr>
          <p:nvPr>
            <p:ph type="sldNum" sz="quarter" idx="4"/>
          </p:nvPr>
        </p:nvSpPr>
        <p:spPr/>
        <p:txBody>
          <a:bodyPr/>
          <a:lstStyle/>
          <a:p>
            <a:fld id="{9A130CC6-AF16-4E75-B386-B0184CCD31FF}" type="slidenum">
              <a:rPr lang="en-US" smtClean="0"/>
              <a:pPr/>
              <a:t>22</a:t>
            </a:fld>
            <a:endParaRPr lang="en-US" dirty="0"/>
          </a:p>
        </p:txBody>
      </p:sp>
      <p:graphicFrame>
        <p:nvGraphicFramePr>
          <p:cNvPr id="4" name="Table 3"/>
          <p:cNvGraphicFramePr>
            <a:graphicFrameLocks noGrp="1"/>
          </p:cNvGraphicFramePr>
          <p:nvPr/>
        </p:nvGraphicFramePr>
        <p:xfrm>
          <a:off x="152400" y="1650844"/>
          <a:ext cx="8229600" cy="3733800"/>
        </p:xfrm>
        <a:graphic>
          <a:graphicData uri="http://schemas.openxmlformats.org/drawingml/2006/table">
            <a:tbl>
              <a:tblPr firstRow="1" firstCol="1" bandRow="1"/>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03654">
                <a:tc>
                  <a:txBody>
                    <a:bodyPr/>
                    <a:lstStyle/>
                    <a:p>
                      <a:pPr marL="0" marR="0">
                        <a:spcBef>
                          <a:spcPts val="0"/>
                        </a:spcBef>
                        <a:spcAft>
                          <a:spcPts val="0"/>
                        </a:spcAft>
                        <a:tabLst>
                          <a:tab pos="137160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 Deficiency</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b="1">
                          <a:solidFill>
                            <a:srgbClr val="000000"/>
                          </a:solidFill>
                          <a:effectLst/>
                          <a:latin typeface="+mn-lt"/>
                          <a:ea typeface="Times New Roman" panose="02020603050405020304" pitchFamily="18" charset="0"/>
                          <a:cs typeface="Times New Roman" panose="02020603050405020304" pitchFamily="18" charset="0"/>
                        </a:rPr>
                        <a:t>Non-Qualifying Example</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b="1">
                          <a:solidFill>
                            <a:srgbClr val="000000"/>
                          </a:solidFill>
                          <a:effectLst/>
                          <a:latin typeface="+mn-lt"/>
                          <a:ea typeface="Times New Roman" panose="02020603050405020304" pitchFamily="18" charset="0"/>
                          <a:cs typeface="Times New Roman" panose="02020603050405020304" pitchFamily="18" charset="0"/>
                        </a:rPr>
                        <a:t>Qualifying Example and/or Explanation of How to Correct</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30146">
                <a:tc>
                  <a:txBody>
                    <a:bodyPr/>
                    <a:lstStyle/>
                    <a:p>
                      <a:pPr marL="0" marR="0">
                        <a:spcBef>
                          <a:spcPts val="0"/>
                        </a:spcBef>
                        <a:spcAft>
                          <a:spcPts val="0"/>
                        </a:spcAft>
                        <a:tabLst>
                          <a:tab pos="137160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Broad descriptions of services </a:t>
                      </a:r>
                    </a:p>
                    <a:p>
                      <a:pPr marL="0" marR="0">
                        <a:spcBef>
                          <a:spcPts val="0"/>
                        </a:spcBef>
                        <a:spcAft>
                          <a:spcPts val="0"/>
                        </a:spcAft>
                        <a:tabLst>
                          <a:tab pos="137160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b="0" i="1" dirty="0">
                          <a:solidFill>
                            <a:srgbClr val="000000"/>
                          </a:solidFill>
                          <a:effectLst/>
                          <a:latin typeface="+mn-lt"/>
                          <a:ea typeface="Times New Roman" panose="02020603050405020304" pitchFamily="18" charset="0"/>
                          <a:cs typeface="Times New Roman" panose="02020603050405020304" pitchFamily="18" charset="0"/>
                        </a:rPr>
                        <a:t>Each service, activity or benefit should clearly be described in a separate Areas of Service entry</a:t>
                      </a:r>
                      <a:endParaRPr lang="en-US" sz="1200" b="0" i="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Listing out services, programs or benefits: “healthcare, tutoring, scholarships, and food bank, </a:t>
                      </a:r>
                      <a:r>
                        <a:rPr lang="en-US" sz="1200" dirty="0" err="1">
                          <a:solidFill>
                            <a:srgbClr val="000000"/>
                          </a:solidFill>
                          <a:effectLst/>
                          <a:latin typeface="+mn-lt"/>
                          <a:ea typeface="Times New Roman" panose="02020603050405020304" pitchFamily="18" charset="0"/>
                          <a:cs typeface="Times New Roman" panose="02020603050405020304" pitchFamily="18" charset="0"/>
                        </a:rPr>
                        <a:t>etc</a:t>
                      </a: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Charity Central held a Family Day attended by local physicians.</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Training on diabetes management was provided to diabetics with limited access to health food stores. </a:t>
                      </a:r>
                    </a:p>
                    <a:p>
                      <a:pPr marL="0" marR="0">
                        <a:spcBef>
                          <a:spcPts val="0"/>
                        </a:spcBef>
                        <a:spcAft>
                          <a:spcPts val="0"/>
                        </a:spcAft>
                        <a:tabLst>
                          <a:tab pos="1371600" algn="l"/>
                        </a:tabLst>
                      </a:pP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Low-income high school students received free SAT tutoring. </a:t>
                      </a: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The community food bank served residents in need by providing 2,000 pounds of food. </a:t>
                      </a: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Local physicians volunteered at Charity Central’s Family Day to provide free health screenings to San Francisco residents. </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TextBox 6"/>
          <p:cNvSpPr txBox="1"/>
          <p:nvPr/>
        </p:nvSpPr>
        <p:spPr>
          <a:xfrm>
            <a:off x="7467600" y="5638800"/>
            <a:ext cx="15240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341507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Areas of Service: Examples (2/6)</a:t>
            </a:r>
          </a:p>
        </p:txBody>
      </p:sp>
      <p:sp>
        <p:nvSpPr>
          <p:cNvPr id="3" name="Slide Number Placeholder 2"/>
          <p:cNvSpPr>
            <a:spLocks noGrp="1"/>
          </p:cNvSpPr>
          <p:nvPr>
            <p:ph type="sldNum" sz="quarter" idx="4"/>
          </p:nvPr>
        </p:nvSpPr>
        <p:spPr/>
        <p:txBody>
          <a:bodyPr/>
          <a:lstStyle/>
          <a:p>
            <a:fld id="{9A130CC6-AF16-4E75-B386-B0184CCD31FF}" type="slidenum">
              <a:rPr lang="en-US" smtClean="0"/>
              <a:pPr/>
              <a:t>23</a:t>
            </a:fld>
            <a:endParaRPr lang="en-US" dirty="0"/>
          </a:p>
        </p:txBody>
      </p:sp>
      <p:graphicFrame>
        <p:nvGraphicFramePr>
          <p:cNvPr id="2" name="Table 1"/>
          <p:cNvGraphicFramePr>
            <a:graphicFrameLocks noGrp="1"/>
          </p:cNvGraphicFramePr>
          <p:nvPr/>
        </p:nvGraphicFramePr>
        <p:xfrm>
          <a:off x="152400" y="1524001"/>
          <a:ext cx="8153400" cy="4128189"/>
        </p:xfrm>
        <a:graphic>
          <a:graphicData uri="http://schemas.openxmlformats.org/drawingml/2006/table">
            <a:tbl>
              <a:tblPr firstRow="1" firstCol="1" bandRow="1"/>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348415">
                <a:tc>
                  <a:txBody>
                    <a:bodyPr/>
                    <a:lstStyle/>
                    <a:p>
                      <a:pPr marL="0" marR="0">
                        <a:spcBef>
                          <a:spcPts val="0"/>
                        </a:spcBef>
                        <a:spcAft>
                          <a:spcPts val="0"/>
                        </a:spcAft>
                        <a:tabLst>
                          <a:tab pos="137160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Deficiency</a:t>
                      </a:r>
                      <a:endParaRPr lang="en-US" sz="1200" dirty="0">
                        <a:effectLst/>
                        <a:latin typeface="+mn-lt"/>
                        <a:ea typeface="Times New Roman" panose="02020603050405020304" pitchFamily="18"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b="1">
                          <a:effectLst/>
                          <a:latin typeface="+mn-lt"/>
                          <a:ea typeface="Times New Roman" panose="02020603050405020304" pitchFamily="18" charset="0"/>
                          <a:cs typeface="Times New Roman" panose="02020603050405020304" pitchFamily="18" charset="0"/>
                        </a:rPr>
                        <a:t>Non-Qualifying Example</a:t>
                      </a:r>
                      <a:endParaRPr lang="en-US" sz="1200">
                        <a:effectLst/>
                        <a:latin typeface="+mn-lt"/>
                        <a:ea typeface="Times New Roman" panose="02020603050405020304" pitchFamily="18"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b="1" dirty="0">
                          <a:effectLst/>
                          <a:latin typeface="+mn-lt"/>
                          <a:ea typeface="Times New Roman" panose="02020603050405020304" pitchFamily="18" charset="0"/>
                          <a:cs typeface="Times New Roman" panose="02020603050405020304" pitchFamily="18" charset="0"/>
                        </a:rPr>
                        <a:t>Qualifying Example and/or Explanation of How to Correct</a:t>
                      </a:r>
                      <a:endParaRPr lang="en-US" sz="1200" dirty="0">
                        <a:effectLst/>
                        <a:latin typeface="+mn-lt"/>
                        <a:ea typeface="Times New Roman" panose="02020603050405020304" pitchFamily="18"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19454">
                <a:tc>
                  <a:txBody>
                    <a:bodyPr/>
                    <a:lstStyle/>
                    <a:p>
                      <a:pPr marL="0" marR="0">
                        <a:spcBef>
                          <a:spcPts val="0"/>
                        </a:spcBef>
                        <a:spcAft>
                          <a:spcPts val="0"/>
                        </a:spcAft>
                        <a:tabLst>
                          <a:tab pos="137160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Repetitive service descriptions with or without differing numbers of beneficiaries served and/or monetary value of the services.</a:t>
                      </a:r>
                      <a:endParaRPr lang="en-US" sz="1200" dirty="0">
                        <a:effectLst/>
                        <a:latin typeface="+mn-lt"/>
                        <a:ea typeface="Times New Roman" panose="02020603050405020304" pitchFamily="18"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Providing the same service description for each geographic area. </a:t>
                      </a:r>
                      <a:endParaRPr lang="en-US" sz="1200" dirty="0">
                        <a:effectLst/>
                        <a:latin typeface="+mn-lt"/>
                        <a:ea typeface="Times New Roman" panose="02020603050405020304" pitchFamily="18"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a:solidFill>
                            <a:srgbClr val="000000"/>
                          </a:solidFill>
                          <a:effectLst/>
                          <a:latin typeface="+mn-lt"/>
                          <a:ea typeface="Times New Roman" panose="02020603050405020304" pitchFamily="18" charset="0"/>
                          <a:cs typeface="Times New Roman" panose="02020603050405020304" pitchFamily="18" charset="0"/>
                        </a:rPr>
                        <a:t>Each service description on the Areas of Services should use differing verbiage to describe the organization’s services, activities and benefits. The number of beneficiaries and/or value of the services should also be unique for each service description.</a:t>
                      </a:r>
                      <a:endParaRPr lang="en-US" sz="1200">
                        <a:effectLst/>
                        <a:latin typeface="+mn-lt"/>
                        <a:ea typeface="Times New Roman" panose="02020603050405020304" pitchFamily="18"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67869">
                <a:tc>
                  <a:txBody>
                    <a:bodyPr/>
                    <a:lstStyle/>
                    <a:p>
                      <a:pPr marL="0" marR="0">
                        <a:spcBef>
                          <a:spcPts val="0"/>
                        </a:spcBef>
                        <a:spcAft>
                          <a:spcPts val="0"/>
                        </a:spcAft>
                        <a:tabLst>
                          <a:tab pos="137160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Mission statements and/or describing the services “offered” and/or “available.”</a:t>
                      </a:r>
                    </a:p>
                    <a:p>
                      <a:pPr marL="0" marR="0">
                        <a:spcBef>
                          <a:spcPts val="0"/>
                        </a:spcBef>
                        <a:spcAft>
                          <a:spcPts val="0"/>
                        </a:spcAft>
                        <a:tabLst>
                          <a:tab pos="1371600" algn="l"/>
                        </a:tabLst>
                      </a:pP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b="0" i="1" dirty="0">
                          <a:solidFill>
                            <a:srgbClr val="000000"/>
                          </a:solidFill>
                          <a:effectLst/>
                          <a:latin typeface="+mn-lt"/>
                          <a:ea typeface="Times New Roman" panose="02020603050405020304" pitchFamily="18" charset="0"/>
                          <a:cs typeface="Times New Roman" panose="02020603050405020304" pitchFamily="18" charset="0"/>
                        </a:rPr>
                        <a:t>Service descriptions should report on the activities that were “provided, received, conducted, awarded and/or delivered.” </a:t>
                      </a:r>
                      <a:r>
                        <a:rPr lang="en-US" sz="1200" b="1"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Our mission is to help residents live fully successful lives by providing family counseling and money management skills.</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The organization offers medical support to residents suffering from chronic illnesses.</a:t>
                      </a:r>
                      <a:endParaRPr lang="en-US" sz="1200" dirty="0">
                        <a:effectLst/>
                        <a:latin typeface="+mn-lt"/>
                        <a:ea typeface="Times New Roman" panose="02020603050405020304" pitchFamily="18"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Family counseling on healthy eating habits, financial planning and positive parenting was provided to 10 families. </a:t>
                      </a: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Residents suffering from chronic illnesses received primary care from the Community Health Center’s Nurse Practitioners.</a:t>
                      </a:r>
                      <a:endParaRPr lang="en-US" sz="1200" dirty="0">
                        <a:effectLst/>
                        <a:latin typeface="+mn-lt"/>
                        <a:ea typeface="Times New Roman" panose="02020603050405020304" pitchFamily="18"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02860">
                <a:tc>
                  <a:txBody>
                    <a:bodyPr/>
                    <a:lstStyle/>
                    <a:p>
                      <a:pPr marL="0" marR="0">
                        <a:spcBef>
                          <a:spcPts val="0"/>
                        </a:spcBef>
                        <a:spcAft>
                          <a:spcPts val="0"/>
                        </a:spcAft>
                      </a:pPr>
                      <a:r>
                        <a:rPr lang="en-US" sz="1200" b="1" dirty="0">
                          <a:effectLst/>
                          <a:latin typeface="+mn-lt"/>
                          <a:ea typeface="Times New Roman" panose="02020603050405020304" pitchFamily="18" charset="0"/>
                          <a:cs typeface="Times New Roman" panose="02020603050405020304" pitchFamily="18" charset="0"/>
                        </a:rPr>
                        <a:t>Claiming fundraising activity as a service or benefit.</a:t>
                      </a:r>
                      <a:endParaRPr lang="en-US" sz="1200" dirty="0">
                        <a:effectLst/>
                        <a:latin typeface="+mn-lt"/>
                        <a:ea typeface="Times New Roman" panose="02020603050405020304" pitchFamily="18"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a:effectLst/>
                          <a:latin typeface="+mn-lt"/>
                          <a:ea typeface="Times New Roman" panose="02020603050405020304" pitchFamily="18" charset="0"/>
                          <a:cs typeface="Times New Roman" panose="02020603050405020304" pitchFamily="18" charset="0"/>
                        </a:rPr>
                        <a:t>XYZ Institute conducted a fundraiser at the Portland Independence Day celebration that raised $22,000. 250 individuals contributed.</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dirty="0">
                          <a:effectLst/>
                          <a:latin typeface="+mn-lt"/>
                          <a:ea typeface="Times New Roman" panose="02020603050405020304" pitchFamily="18" charset="0"/>
                          <a:cs typeface="Times New Roman" panose="02020603050405020304" pitchFamily="18" charset="0"/>
                        </a:rPr>
                        <a:t>The organization can report on how it used the money that it raised (e.g. “XYZ Institute provided transitional housing and counseling services to 45 domestic abuse survivors.</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71913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Areas of Service: Examples (3/6)</a:t>
            </a:r>
          </a:p>
        </p:txBody>
      </p:sp>
      <p:sp>
        <p:nvSpPr>
          <p:cNvPr id="3" name="Slide Number Placeholder 2"/>
          <p:cNvSpPr>
            <a:spLocks noGrp="1"/>
          </p:cNvSpPr>
          <p:nvPr>
            <p:ph type="sldNum" sz="quarter" idx="4"/>
          </p:nvPr>
        </p:nvSpPr>
        <p:spPr/>
        <p:txBody>
          <a:bodyPr/>
          <a:lstStyle/>
          <a:p>
            <a:fld id="{9A130CC6-AF16-4E75-B386-B0184CCD31FF}" type="slidenum">
              <a:rPr lang="en-US" smtClean="0"/>
              <a:pPr/>
              <a:t>24</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999109168"/>
              </p:ext>
            </p:extLst>
          </p:nvPr>
        </p:nvGraphicFramePr>
        <p:xfrm>
          <a:off x="304800" y="1600201"/>
          <a:ext cx="8229600" cy="4023360"/>
        </p:xfrm>
        <a:graphic>
          <a:graphicData uri="http://schemas.openxmlformats.org/drawingml/2006/table">
            <a:tbl>
              <a:tblPr firstRow="1" firstCol="1" bandRow="1"/>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97027">
                <a:tc>
                  <a:txBody>
                    <a:bodyPr/>
                    <a:lstStyle/>
                    <a:p>
                      <a:pPr marL="0" marR="0">
                        <a:spcBef>
                          <a:spcPts val="0"/>
                        </a:spcBef>
                        <a:spcAft>
                          <a:spcPts val="0"/>
                        </a:spcAft>
                        <a:tabLst>
                          <a:tab pos="137160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Deficiency</a:t>
                      </a:r>
                      <a:endParaRPr lang="en-US" sz="1200" dirty="0">
                        <a:effectLst/>
                        <a:latin typeface="+mn-lt"/>
                        <a:ea typeface="Times New Roman" panose="02020603050405020304" pitchFamily="18"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b="1">
                          <a:effectLst/>
                          <a:latin typeface="+mn-lt"/>
                          <a:ea typeface="Times New Roman" panose="02020603050405020304" pitchFamily="18" charset="0"/>
                          <a:cs typeface="Times New Roman" panose="02020603050405020304" pitchFamily="18" charset="0"/>
                        </a:rPr>
                        <a:t>Non-Qualifying Example</a:t>
                      </a:r>
                      <a:endParaRPr lang="en-US" sz="1200">
                        <a:effectLst/>
                        <a:latin typeface="+mn-lt"/>
                        <a:ea typeface="Times New Roman" panose="02020603050405020304" pitchFamily="18"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b="1">
                          <a:effectLst/>
                          <a:latin typeface="+mn-lt"/>
                          <a:ea typeface="Times New Roman" panose="02020603050405020304" pitchFamily="18" charset="0"/>
                          <a:cs typeface="Times New Roman" panose="02020603050405020304" pitchFamily="18" charset="0"/>
                        </a:rPr>
                        <a:t>Qualifying Example and/or Explanation of How to Correct</a:t>
                      </a:r>
                      <a:endParaRPr lang="en-US" sz="1200">
                        <a:effectLst/>
                        <a:latin typeface="+mn-lt"/>
                        <a:ea typeface="Times New Roman" panose="02020603050405020304" pitchFamily="18"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4878">
                <a:tc>
                  <a:txBody>
                    <a:bodyPr/>
                    <a:lstStyle/>
                    <a:p>
                      <a:pPr marL="0" marR="0">
                        <a:spcBef>
                          <a:spcPts val="0"/>
                        </a:spcBef>
                        <a:spcAft>
                          <a:spcPts val="0"/>
                        </a:spcAft>
                        <a:tabLst>
                          <a:tab pos="137160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Publications or other documents in lieu of a schedule detailing the services, benefits and activities.</a:t>
                      </a:r>
                      <a:endParaRPr lang="en-US" sz="1200" dirty="0">
                        <a:effectLst/>
                        <a:latin typeface="+mn-lt"/>
                        <a:ea typeface="Times New Roman" panose="02020603050405020304" pitchFamily="18"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OPM will not accept a program brochure, annual report, information sheet, and/or list of services, etc. to meet the Areas of Service requirement. Organizations must submit the information in the required OPM format. </a:t>
                      </a:r>
                      <a:endParaRPr lang="en-US" sz="1200" dirty="0">
                        <a:effectLst/>
                        <a:latin typeface="+mn-lt"/>
                        <a:ea typeface="Times New Roman" panose="02020603050405020304" pitchFamily="18"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a:solidFill>
                            <a:srgbClr val="000000"/>
                          </a:solidFill>
                          <a:effectLst/>
                          <a:latin typeface="+mn-lt"/>
                          <a:ea typeface="Times New Roman" panose="02020603050405020304" pitchFamily="18" charset="0"/>
                          <a:cs typeface="Times New Roman" panose="02020603050405020304" pitchFamily="18" charset="0"/>
                        </a:rPr>
                        <a:t>Areas of Service includes the location, service description, year, number of beneficiaries and/or monetary value of the services. </a:t>
                      </a:r>
                      <a:endParaRPr lang="en-US" sz="1200">
                        <a:effectLst/>
                        <a:latin typeface="+mn-lt"/>
                        <a:ea typeface="Times New Roman" panose="02020603050405020304" pitchFamily="18"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072">
                <a:tc>
                  <a:txBody>
                    <a:bodyPr/>
                    <a:lstStyle/>
                    <a:p>
                      <a:pPr marL="0" marR="0">
                        <a:spcBef>
                          <a:spcPts val="0"/>
                        </a:spcBef>
                        <a:spcAft>
                          <a:spcPts val="0"/>
                        </a:spcAft>
                        <a:tabLst>
                          <a:tab pos="1371600" algn="l"/>
                        </a:tabLst>
                      </a:pPr>
                      <a:r>
                        <a:rPr lang="en-US" sz="1200" b="1" dirty="0">
                          <a:effectLst/>
                          <a:latin typeface="+mn-lt"/>
                          <a:ea typeface="Times New Roman" panose="02020603050405020304" pitchFamily="18" charset="0"/>
                          <a:cs typeface="Times New Roman" panose="02020603050405020304" pitchFamily="18" charset="0"/>
                        </a:rPr>
                        <a:t>Provision of services solely via telephone or other electronic methods (unless the service is emergency in nature such as a suicide prevention hotline) and</a:t>
                      </a:r>
                      <a:r>
                        <a:rPr lang="en-US" sz="1200" b="1" baseline="0" dirty="0">
                          <a:effectLst/>
                          <a:latin typeface="+mn-lt"/>
                          <a:ea typeface="Times New Roman" panose="02020603050405020304" pitchFamily="18" charset="0"/>
                          <a:cs typeface="Times New Roman" panose="02020603050405020304" pitchFamily="18" charset="0"/>
                        </a:rPr>
                        <a:t> d</a:t>
                      </a:r>
                      <a:r>
                        <a:rPr lang="en-US" sz="1200" b="1" dirty="0">
                          <a:effectLst/>
                          <a:latin typeface="+mn-lt"/>
                          <a:ea typeface="Times New Roman" panose="02020603050405020304" pitchFamily="18" charset="0"/>
                          <a:cs typeface="Times New Roman" panose="02020603050405020304" pitchFamily="18" charset="0"/>
                        </a:rPr>
                        <a:t>istribution</a:t>
                      </a:r>
                      <a:r>
                        <a:rPr lang="en-US" sz="1200" b="1" baseline="0" dirty="0">
                          <a:effectLst/>
                          <a:latin typeface="+mn-lt"/>
                          <a:ea typeface="Times New Roman" panose="02020603050405020304" pitchFamily="18" charset="0"/>
                          <a:cs typeface="Times New Roman" panose="02020603050405020304" pitchFamily="18" charset="0"/>
                        </a:rPr>
                        <a:t> of </a:t>
                      </a:r>
                      <a:r>
                        <a:rPr lang="en-US" sz="1200" b="1" dirty="0">
                          <a:effectLst/>
                          <a:latin typeface="+mn-lt"/>
                          <a:ea typeface="Times New Roman" panose="02020603050405020304" pitchFamily="18" charset="0"/>
                          <a:cs typeface="Times New Roman" panose="02020603050405020304" pitchFamily="18" charset="0"/>
                        </a:rPr>
                        <a:t>mass-produced information.</a:t>
                      </a:r>
                      <a:endParaRPr lang="en-US" sz="1200" dirty="0">
                        <a:effectLst/>
                        <a:latin typeface="+mn-lt"/>
                        <a:ea typeface="Times New Roman" panose="02020603050405020304" pitchFamily="18"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a:solidFill>
                            <a:srgbClr val="000000"/>
                          </a:solidFill>
                          <a:effectLst/>
                          <a:latin typeface="+mn-lt"/>
                          <a:ea typeface="Times New Roman" panose="02020603050405020304" pitchFamily="18" charset="0"/>
                          <a:cs typeface="Times New Roman" panose="02020603050405020304" pitchFamily="18" charset="0"/>
                        </a:rPr>
                        <a:t>Provided brochures on heart disease at various community events.</a:t>
                      </a:r>
                      <a:endParaRPr lang="en-US" sz="1200">
                        <a:effectLst/>
                        <a:latin typeface="+mn-lt"/>
                        <a:ea typeface="Times New Roman" panose="02020603050405020304" pitchFamily="18"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On 8/17, our outreach educators attended the county fair and educated participants on heart disease prevention and treatment and provided education brochures. </a:t>
                      </a:r>
                      <a:endParaRPr lang="en-US" sz="1200" dirty="0">
                        <a:effectLst/>
                        <a:latin typeface="+mn-lt"/>
                        <a:ea typeface="Times New Roman" panose="02020603050405020304" pitchFamily="18"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86622">
                <a:tc>
                  <a:txBody>
                    <a:bodyPr/>
                    <a:lstStyle/>
                    <a:p>
                      <a:pPr marL="0" marR="0">
                        <a:spcBef>
                          <a:spcPts val="0"/>
                        </a:spcBef>
                        <a:spcAft>
                          <a:spcPts val="0"/>
                        </a:spcAft>
                        <a:tabLst>
                          <a:tab pos="137160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Location of residence of organization members or location of residence of visitors to a facility.</a:t>
                      </a:r>
                      <a:endParaRPr lang="en-US" sz="1200" dirty="0">
                        <a:effectLst/>
                        <a:latin typeface="+mn-lt"/>
                        <a:ea typeface="Times New Roman" panose="02020603050405020304" pitchFamily="18"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The Charity Museum, based in Philadelphia, recorded 300 visitors from the Seattle area in 2019.</a:t>
                      </a:r>
                      <a:endParaRPr lang="en-US" sz="1200" dirty="0">
                        <a:effectLst/>
                        <a:latin typeface="+mn-lt"/>
                        <a:ea typeface="Times New Roman" panose="02020603050405020304" pitchFamily="18"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This is not acceptable because in this example, the museum provided a service in Pennsylvania, where the facility is located. The fact that visitors to the Pennsylvania museum came from Washington does not mean that the museum's services were provided in the state of Washington.</a:t>
                      </a:r>
                      <a:endParaRPr lang="en-US" sz="1200" dirty="0">
                        <a:effectLst/>
                        <a:latin typeface="+mn-lt"/>
                        <a:ea typeface="Times New Roman" panose="02020603050405020304" pitchFamily="18"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7495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Areas of Service: Examples (4/6)</a:t>
            </a:r>
          </a:p>
        </p:txBody>
      </p:sp>
      <p:sp>
        <p:nvSpPr>
          <p:cNvPr id="3" name="Slide Number Placeholder 2"/>
          <p:cNvSpPr>
            <a:spLocks noGrp="1"/>
          </p:cNvSpPr>
          <p:nvPr>
            <p:ph type="sldNum" sz="quarter" idx="4"/>
          </p:nvPr>
        </p:nvSpPr>
        <p:spPr/>
        <p:txBody>
          <a:bodyPr/>
          <a:lstStyle/>
          <a:p>
            <a:fld id="{9A130CC6-AF16-4E75-B386-B0184CCD31FF}" type="slidenum">
              <a:rPr lang="en-US" smtClean="0"/>
              <a:pPr/>
              <a:t>25</a:t>
            </a:fld>
            <a:endParaRPr lang="en-US" dirty="0"/>
          </a:p>
        </p:txBody>
      </p:sp>
      <p:graphicFrame>
        <p:nvGraphicFramePr>
          <p:cNvPr id="2" name="Table 1"/>
          <p:cNvGraphicFramePr>
            <a:graphicFrameLocks noGrp="1"/>
          </p:cNvGraphicFramePr>
          <p:nvPr/>
        </p:nvGraphicFramePr>
        <p:xfrm>
          <a:off x="228600" y="1524000"/>
          <a:ext cx="8610600" cy="3785447"/>
        </p:xfrm>
        <a:graphic>
          <a:graphicData uri="http://schemas.openxmlformats.org/drawingml/2006/table">
            <a:tbl>
              <a:tblPr firstRow="1" firstCol="1" bandRow="1"/>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245533">
                <a:tc>
                  <a:txBody>
                    <a:bodyPr/>
                    <a:lstStyle/>
                    <a:p>
                      <a:pPr marL="0" marR="0">
                        <a:spcBef>
                          <a:spcPts val="0"/>
                        </a:spcBef>
                        <a:spcAft>
                          <a:spcPts val="0"/>
                        </a:spcAft>
                        <a:tabLst>
                          <a:tab pos="137160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Deficiency</a:t>
                      </a:r>
                      <a:endParaRPr lang="en-US" sz="1200" dirty="0">
                        <a:effectLst/>
                        <a:latin typeface="+mn-lt"/>
                        <a:ea typeface="Times New Roman" panose="02020603050405020304" pitchFamily="18"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b="1">
                          <a:effectLst/>
                          <a:latin typeface="+mn-lt"/>
                          <a:ea typeface="Times New Roman" panose="02020603050405020304" pitchFamily="18" charset="0"/>
                          <a:cs typeface="Times New Roman" panose="02020603050405020304" pitchFamily="18" charset="0"/>
                        </a:rPr>
                        <a:t>Non-Qualifying Example</a:t>
                      </a:r>
                      <a:endParaRPr lang="en-US" sz="1200">
                        <a:effectLst/>
                        <a:latin typeface="+mn-lt"/>
                        <a:ea typeface="Times New Roman" panose="02020603050405020304" pitchFamily="18"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b="1">
                          <a:effectLst/>
                          <a:latin typeface="+mn-lt"/>
                          <a:ea typeface="Times New Roman" panose="02020603050405020304" pitchFamily="18" charset="0"/>
                          <a:cs typeface="Times New Roman" panose="02020603050405020304" pitchFamily="18" charset="0"/>
                        </a:rPr>
                        <a:t>Qualifying Example and/or Explanation of How to Correct</a:t>
                      </a:r>
                      <a:endParaRPr lang="en-US" sz="1200">
                        <a:effectLst/>
                        <a:latin typeface="+mn-lt"/>
                        <a:ea typeface="Times New Roman" panose="02020603050405020304" pitchFamily="18"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83267">
                <a:tc>
                  <a:txBody>
                    <a:bodyPr/>
                    <a:lstStyle/>
                    <a:p>
                      <a:pPr marL="0" marR="0">
                        <a:spcBef>
                          <a:spcPts val="0"/>
                        </a:spcBef>
                        <a:spcAft>
                          <a:spcPts val="0"/>
                        </a:spcAft>
                        <a:tabLst>
                          <a:tab pos="137160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Describing activities/services provided by an entity other than the applicant, such as a chapter or a support group.</a:t>
                      </a:r>
                    </a:p>
                    <a:p>
                      <a:pPr marL="0" marR="0">
                        <a:spcBef>
                          <a:spcPts val="0"/>
                        </a:spcBef>
                        <a:spcAft>
                          <a:spcPts val="0"/>
                        </a:spcAft>
                        <a:tabLst>
                          <a:tab pos="1371600" algn="l"/>
                        </a:tabLst>
                      </a:pP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Applicant</a:t>
                      </a:r>
                      <a:r>
                        <a:rPr lang="en-US" sz="1200" b="1" baseline="0" dirty="0">
                          <a:solidFill>
                            <a:srgbClr val="000000"/>
                          </a:solidFill>
                          <a:effectLst/>
                          <a:latin typeface="+mn-lt"/>
                          <a:ea typeface="Times New Roman" panose="02020603050405020304" pitchFamily="18" charset="0"/>
                          <a:cs typeface="Times New Roman" panose="02020603050405020304" pitchFamily="18" charset="0"/>
                        </a:rPr>
                        <a:t> must document its role </a:t>
                      </a:r>
                      <a:r>
                        <a:rPr lang="en-US" sz="1200" b="1" dirty="0">
                          <a:solidFill>
                            <a:srgbClr val="000000"/>
                          </a:solidFill>
                          <a:effectLst/>
                          <a:latin typeface="+mn-lt"/>
                          <a:ea typeface="Times New Roman" panose="02020603050405020304" pitchFamily="18" charset="0"/>
                          <a:cs typeface="Times New Roman" panose="02020603050405020304" pitchFamily="18" charset="0"/>
                        </a:rPr>
                        <a:t>in the delivery of the service. Details may include items such as whether the chapter is funded by the applicant or how the applicant assisted in the delivery of the service. </a:t>
                      </a:r>
                    </a:p>
                    <a:p>
                      <a:pPr marL="0" marR="0">
                        <a:spcBef>
                          <a:spcPts val="0"/>
                        </a:spcBef>
                        <a:spcAft>
                          <a:spcPts val="0"/>
                        </a:spcAft>
                        <a:tabLst>
                          <a:tab pos="137160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ABC Charity's Colorado chapter held a workshop for local families interested in learning more about ABC's research programs.</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Our grant award to Dr. Michael Brown’s research study impacted 100 Alzheimer patients by providing promising alternatives to drug treatment.</a:t>
                      </a:r>
                      <a:endParaRPr lang="en-US" sz="1200" dirty="0">
                        <a:effectLst/>
                        <a:latin typeface="+mn-lt"/>
                        <a:ea typeface="Times New Roman" panose="02020603050405020304" pitchFamily="18"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a:solidFill>
                            <a:srgbClr val="000000"/>
                          </a:solidFill>
                          <a:effectLst/>
                          <a:latin typeface="+mn-lt"/>
                          <a:ea typeface="Times New Roman" panose="02020603050405020304" pitchFamily="18" charset="0"/>
                          <a:cs typeface="Times New Roman" panose="02020603050405020304" pitchFamily="18" charset="0"/>
                        </a:rPr>
                        <a:t>This is not acceptable because this description shows only the activities of a local chapter or affiliate. In this case, the national applicant needs to show how it provides financial support, technical advice, or other services to the local chapter.</a:t>
                      </a:r>
                      <a:endParaRPr lang="en-US" sz="120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a:solidFill>
                            <a:srgbClr val="000000"/>
                          </a:solidFill>
                          <a:effectLst/>
                          <a:latin typeface="+mn-lt"/>
                          <a:ea typeface="Times New Roman" panose="02020603050405020304" pitchFamily="18" charset="0"/>
                          <a:cs typeface="Times New Roman" panose="02020603050405020304" pitchFamily="18" charset="0"/>
                        </a:rPr>
                        <a:t> </a:t>
                      </a:r>
                      <a:endParaRPr lang="en-US" sz="120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a:solidFill>
                            <a:srgbClr val="000000"/>
                          </a:solidFill>
                          <a:effectLst/>
                          <a:latin typeface="+mn-lt"/>
                          <a:ea typeface="Times New Roman" panose="02020603050405020304" pitchFamily="18" charset="0"/>
                          <a:cs typeface="Times New Roman" panose="02020603050405020304" pitchFamily="18" charset="0"/>
                        </a:rPr>
                        <a:t>A $10,000 grant award to Dr. Michael Brown advanced Alzheimer treatment by providing promising non-drug alternatives to combat the disease.</a:t>
                      </a:r>
                      <a:endParaRPr lang="en-US" sz="1200">
                        <a:effectLst/>
                        <a:latin typeface="+mn-lt"/>
                        <a:ea typeface="Times New Roman" panose="02020603050405020304" pitchFamily="18"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1067">
                <a:tc>
                  <a:txBody>
                    <a:bodyPr/>
                    <a:lstStyle/>
                    <a:p>
                      <a:pPr marL="0" marR="0">
                        <a:spcBef>
                          <a:spcPts val="0"/>
                        </a:spcBef>
                        <a:spcAft>
                          <a:spcPts val="0"/>
                        </a:spcAft>
                        <a:tabLst>
                          <a:tab pos="1371600" algn="l"/>
                        </a:tabLst>
                      </a:pPr>
                      <a:r>
                        <a:rPr lang="en-US" sz="1200" b="1">
                          <a:solidFill>
                            <a:srgbClr val="000000"/>
                          </a:solidFill>
                          <a:effectLst/>
                          <a:latin typeface="+mn-lt"/>
                          <a:ea typeface="Times New Roman" panose="02020603050405020304" pitchFamily="18" charset="0"/>
                          <a:cs typeface="Times New Roman" panose="02020603050405020304" pitchFamily="18" charset="0"/>
                        </a:rPr>
                        <a:t>State that an activity was provided in numerous states, throughout the United States, nationwide or worldwide. </a:t>
                      </a:r>
                      <a:endParaRPr lang="en-US" sz="1200">
                        <a:effectLst/>
                        <a:latin typeface="+mn-lt"/>
                        <a:ea typeface="Times New Roman" panose="02020603050405020304" pitchFamily="18"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a:solidFill>
                            <a:srgbClr val="000000"/>
                          </a:solidFill>
                          <a:effectLst/>
                          <a:latin typeface="+mn-lt"/>
                          <a:ea typeface="Times New Roman" panose="02020603050405020304" pitchFamily="18" charset="0"/>
                          <a:cs typeface="Times New Roman" panose="02020603050405020304" pitchFamily="18" charset="0"/>
                        </a:rPr>
                        <a:t>We provided legal advocacy to all juvenile offenders in the United States.</a:t>
                      </a:r>
                      <a:endParaRPr lang="en-US" sz="1200">
                        <a:effectLst/>
                        <a:latin typeface="+mn-lt"/>
                        <a:ea typeface="Times New Roman" panose="02020603050405020304" pitchFamily="18"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a:solidFill>
                            <a:srgbClr val="000000"/>
                          </a:solidFill>
                          <a:effectLst/>
                          <a:latin typeface="+mn-lt"/>
                          <a:ea typeface="Times New Roman" panose="02020603050405020304" pitchFamily="18" charset="0"/>
                          <a:cs typeface="Times New Roman" panose="02020603050405020304" pitchFamily="18" charset="0"/>
                        </a:rPr>
                        <a:t>The Areas of Service must list each geographic area that the service, activity or program occurred without being repetitive. </a:t>
                      </a:r>
                      <a:endParaRPr lang="en-US" sz="1200">
                        <a:effectLst/>
                        <a:latin typeface="+mn-lt"/>
                        <a:ea typeface="Times New Roman" panose="02020603050405020304" pitchFamily="18"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8300">
                <a:tc>
                  <a:txBody>
                    <a:bodyPr/>
                    <a:lstStyle/>
                    <a:p>
                      <a:pPr marL="0" marR="0">
                        <a:spcBef>
                          <a:spcPts val="0"/>
                        </a:spcBef>
                        <a:spcAft>
                          <a:spcPts val="0"/>
                        </a:spcAft>
                        <a:tabLst>
                          <a:tab pos="1371600" algn="l"/>
                        </a:tabLst>
                      </a:pPr>
                      <a:r>
                        <a:rPr lang="en-US" sz="1200" b="1">
                          <a:solidFill>
                            <a:srgbClr val="000000"/>
                          </a:solidFill>
                          <a:effectLst/>
                          <a:latin typeface="+mn-lt"/>
                          <a:ea typeface="Times New Roman" panose="02020603050405020304" pitchFamily="18" charset="0"/>
                          <a:cs typeface="Times New Roman" panose="02020603050405020304" pitchFamily="18" charset="0"/>
                        </a:rPr>
                        <a:t>Counting each individual member of a family as a beneficiary. </a:t>
                      </a:r>
                      <a:endParaRPr lang="en-US" sz="1200">
                        <a:effectLst/>
                        <a:latin typeface="+mn-lt"/>
                        <a:ea typeface="Times New Roman" panose="02020603050405020304" pitchFamily="18"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a:solidFill>
                            <a:srgbClr val="000000"/>
                          </a:solidFill>
                          <a:effectLst/>
                          <a:latin typeface="+mn-lt"/>
                          <a:ea typeface="Times New Roman" panose="02020603050405020304" pitchFamily="18" charset="0"/>
                          <a:cs typeface="Times New Roman" panose="02020603050405020304" pitchFamily="18" charset="0"/>
                        </a:rPr>
                        <a:t>We delivered Thanksgiving baskets to 8 homes which fed 30 individuals.</a:t>
                      </a:r>
                      <a:endParaRPr lang="en-US" sz="1200">
                        <a:effectLst/>
                        <a:latin typeface="+mn-lt"/>
                        <a:ea typeface="Times New Roman" panose="02020603050405020304" pitchFamily="18"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a:solidFill>
                            <a:srgbClr val="000000"/>
                          </a:solidFill>
                          <a:effectLst/>
                          <a:latin typeface="+mn-lt"/>
                          <a:ea typeface="Times New Roman" panose="02020603050405020304" pitchFamily="18" charset="0"/>
                          <a:cs typeface="Times New Roman" panose="02020603050405020304" pitchFamily="18" charset="0"/>
                        </a:rPr>
                        <a:t>We delivered Thanksgiving baskets to 8 homes which fed 4 families.</a:t>
                      </a:r>
                      <a:endParaRPr lang="en-US" sz="1200">
                        <a:effectLst/>
                        <a:latin typeface="+mn-lt"/>
                        <a:ea typeface="Times New Roman" panose="02020603050405020304" pitchFamily="18"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1067">
                <a:tc>
                  <a:txBody>
                    <a:bodyPr/>
                    <a:lstStyle/>
                    <a:p>
                      <a:pPr marL="0" marR="0">
                        <a:spcBef>
                          <a:spcPts val="0"/>
                        </a:spcBef>
                        <a:spcAft>
                          <a:spcPts val="0"/>
                        </a:spcAft>
                        <a:tabLst>
                          <a:tab pos="1371600" algn="l"/>
                        </a:tabLst>
                      </a:pPr>
                      <a:r>
                        <a:rPr lang="en-US" sz="1200" b="1">
                          <a:solidFill>
                            <a:srgbClr val="000000"/>
                          </a:solidFill>
                          <a:effectLst/>
                          <a:latin typeface="+mn-lt"/>
                          <a:ea typeface="Times New Roman" panose="02020603050405020304" pitchFamily="18" charset="0"/>
                          <a:cs typeface="Times New Roman" panose="02020603050405020304" pitchFamily="18" charset="0"/>
                        </a:rPr>
                        <a:t>Counting animals as beneficiaries </a:t>
                      </a:r>
                      <a:endParaRPr lang="en-US" sz="1200">
                        <a:effectLst/>
                        <a:latin typeface="+mn-lt"/>
                        <a:ea typeface="Times New Roman" panose="02020603050405020304" pitchFamily="18"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a:solidFill>
                            <a:srgbClr val="000000"/>
                          </a:solidFill>
                          <a:effectLst/>
                          <a:latin typeface="+mn-lt"/>
                          <a:ea typeface="Times New Roman" panose="02020603050405020304" pitchFamily="18" charset="0"/>
                          <a:cs typeface="Times New Roman" panose="02020603050405020304" pitchFamily="18" charset="0"/>
                        </a:rPr>
                        <a:t>We neutered 110 cats and 81 dogs.</a:t>
                      </a:r>
                      <a:endParaRPr lang="en-US" sz="1200">
                        <a:effectLst/>
                        <a:latin typeface="+mn-lt"/>
                        <a:ea typeface="Times New Roman" panose="02020603050405020304" pitchFamily="18"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We neutered cats and dogs which alleviated the stray animal problem in Bangor, ME. </a:t>
                      </a:r>
                      <a:endParaRPr lang="en-US" sz="1200" dirty="0">
                        <a:effectLst/>
                        <a:latin typeface="+mn-lt"/>
                        <a:ea typeface="Times New Roman" panose="02020603050405020304" pitchFamily="18"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11523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Areas of Service: Examples (5/6)</a:t>
            </a:r>
          </a:p>
        </p:txBody>
      </p:sp>
      <p:sp>
        <p:nvSpPr>
          <p:cNvPr id="3" name="Slide Number Placeholder 2"/>
          <p:cNvSpPr>
            <a:spLocks noGrp="1"/>
          </p:cNvSpPr>
          <p:nvPr>
            <p:ph type="sldNum" sz="quarter" idx="4"/>
          </p:nvPr>
        </p:nvSpPr>
        <p:spPr/>
        <p:txBody>
          <a:bodyPr/>
          <a:lstStyle/>
          <a:p>
            <a:fld id="{9A130CC6-AF16-4E75-B386-B0184CCD31FF}" type="slidenum">
              <a:rPr lang="en-US" smtClean="0"/>
              <a:pPr/>
              <a:t>26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88471586"/>
              </p:ext>
            </p:extLst>
          </p:nvPr>
        </p:nvGraphicFramePr>
        <p:xfrm>
          <a:off x="228600" y="1524000"/>
          <a:ext cx="8458200" cy="4023360"/>
        </p:xfrm>
        <a:graphic>
          <a:graphicData uri="http://schemas.openxmlformats.org/drawingml/2006/table">
            <a:tbl>
              <a:tblPr firstRow="1" firstCol="1" bandRow="1"/>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172929">
                <a:tc>
                  <a:txBody>
                    <a:bodyPr/>
                    <a:lstStyle/>
                    <a:p>
                      <a:pPr marL="0" marR="0">
                        <a:spcBef>
                          <a:spcPts val="0"/>
                        </a:spcBef>
                        <a:spcAft>
                          <a:spcPts val="0"/>
                        </a:spcAft>
                        <a:tabLst>
                          <a:tab pos="137160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Deficiency</a:t>
                      </a:r>
                      <a:endParaRPr lang="en-US" sz="1200" dirty="0">
                        <a:effectLst/>
                        <a:latin typeface="+mn-lt"/>
                        <a:ea typeface="Times New Roman" panose="02020603050405020304" pitchFamily="18" charset="0"/>
                        <a:cs typeface="Times New Roman" panose="02020603050405020304" pitchFamily="18" charset="0"/>
                      </a:endParaRPr>
                    </a:p>
                  </a:txBody>
                  <a:tcPr marL="40794" marR="40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b="1">
                          <a:effectLst/>
                          <a:latin typeface="+mn-lt"/>
                          <a:ea typeface="Times New Roman" panose="02020603050405020304" pitchFamily="18" charset="0"/>
                          <a:cs typeface="Times New Roman" panose="02020603050405020304" pitchFamily="18" charset="0"/>
                        </a:rPr>
                        <a:t>Non-Qualifying Example</a:t>
                      </a:r>
                      <a:endParaRPr lang="en-US" sz="1200">
                        <a:effectLst/>
                        <a:latin typeface="+mn-lt"/>
                        <a:ea typeface="Times New Roman" panose="02020603050405020304" pitchFamily="18" charset="0"/>
                        <a:cs typeface="Times New Roman" panose="02020603050405020304" pitchFamily="18" charset="0"/>
                      </a:endParaRPr>
                    </a:p>
                  </a:txBody>
                  <a:tcPr marL="40794" marR="40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b="1">
                          <a:effectLst/>
                          <a:latin typeface="+mn-lt"/>
                          <a:ea typeface="Times New Roman" panose="02020603050405020304" pitchFamily="18" charset="0"/>
                          <a:cs typeface="Times New Roman" panose="02020603050405020304" pitchFamily="18" charset="0"/>
                        </a:rPr>
                        <a:t>Qualifying Example and/or Explanation of How to Correct</a:t>
                      </a:r>
                      <a:endParaRPr lang="en-US" sz="1200">
                        <a:effectLst/>
                        <a:latin typeface="+mn-lt"/>
                        <a:ea typeface="Times New Roman" panose="02020603050405020304" pitchFamily="18" charset="0"/>
                        <a:cs typeface="Times New Roman" panose="02020603050405020304" pitchFamily="18" charset="0"/>
                      </a:endParaRPr>
                    </a:p>
                  </a:txBody>
                  <a:tcPr marL="40794" marR="40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61962">
                <a:tc>
                  <a:txBody>
                    <a:bodyPr/>
                    <a:lstStyle/>
                    <a:p>
                      <a:pPr marL="0" marR="0">
                        <a:spcBef>
                          <a:spcPts val="0"/>
                        </a:spcBef>
                        <a:spcAft>
                          <a:spcPts val="0"/>
                        </a:spcAft>
                        <a:tabLst>
                          <a:tab pos="137160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Providing information to the media, such as authorship of an article for a newspaper, magazine, or journal, or serving as an interviewee or reference for a television news program, or the authorship of a book.</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The production and/or distribution of information, such as a report based on research, surveys conducted by the applicant organization, or publication of a policy position paper.</a:t>
                      </a:r>
                      <a:endParaRPr lang="en-US" sz="1200" dirty="0">
                        <a:effectLst/>
                        <a:latin typeface="+mn-lt"/>
                        <a:ea typeface="Times New Roman" panose="02020603050405020304" pitchFamily="18" charset="0"/>
                        <a:cs typeface="Times New Roman" panose="02020603050405020304" pitchFamily="18" charset="0"/>
                      </a:endParaRPr>
                    </a:p>
                  </a:txBody>
                  <a:tcPr marL="40794" marR="40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The LMNOP Society held its annual advocacy day and provided talking points to the media.</a:t>
                      </a:r>
                      <a:endParaRPr lang="en-US" sz="1200" dirty="0">
                        <a:effectLst/>
                        <a:latin typeface="+mn-lt"/>
                        <a:ea typeface="Times New Roman" panose="02020603050405020304" pitchFamily="18" charset="0"/>
                        <a:cs typeface="Times New Roman" panose="02020603050405020304" pitchFamily="18" charset="0"/>
                      </a:endParaRPr>
                    </a:p>
                  </a:txBody>
                  <a:tcPr marL="40794" marR="40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a:solidFill>
                            <a:srgbClr val="000000"/>
                          </a:solidFill>
                          <a:effectLst/>
                          <a:latin typeface="+mn-lt"/>
                          <a:ea typeface="Times New Roman" panose="02020603050405020304" pitchFamily="18" charset="0"/>
                          <a:cs typeface="Times New Roman" panose="02020603050405020304" pitchFamily="18" charset="0"/>
                        </a:rPr>
                        <a:t>With regard to media-related activities, research, and reports, the applicant must describe the manner in which beneficiaries requested or used the document or information in order to establish the provision of a real service, benefit, assistance, or program activity.</a:t>
                      </a:r>
                      <a:endParaRPr lang="en-US" sz="120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a:solidFill>
                            <a:srgbClr val="000000"/>
                          </a:solidFill>
                          <a:effectLst/>
                          <a:latin typeface="+mn-lt"/>
                          <a:ea typeface="Times New Roman" panose="02020603050405020304" pitchFamily="18" charset="0"/>
                          <a:cs typeface="Times New Roman" panose="02020603050405020304" pitchFamily="18" charset="0"/>
                        </a:rPr>
                        <a:t> </a:t>
                      </a:r>
                      <a:endParaRPr lang="en-US" sz="120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a:solidFill>
                            <a:srgbClr val="000000"/>
                          </a:solidFill>
                          <a:effectLst/>
                          <a:latin typeface="+mn-lt"/>
                          <a:ea typeface="Times New Roman" panose="02020603050405020304" pitchFamily="18" charset="0"/>
                          <a:cs typeface="Times New Roman" panose="02020603050405020304" pitchFamily="18" charset="0"/>
                        </a:rPr>
                        <a:t>The LMNOP Society held its annual advocacy day and provided talking points to 30 volunteers on how to advocate to state legislators for increased medical research funding. The initiative resulted in a co-sponsored funding bill.</a:t>
                      </a:r>
                      <a:endParaRPr lang="en-US" sz="1200">
                        <a:effectLst/>
                        <a:latin typeface="+mn-lt"/>
                        <a:ea typeface="Times New Roman" panose="02020603050405020304" pitchFamily="18" charset="0"/>
                        <a:cs typeface="Times New Roman" panose="02020603050405020304" pitchFamily="18" charset="0"/>
                      </a:endParaRPr>
                    </a:p>
                  </a:txBody>
                  <a:tcPr marL="40794" marR="40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51109">
                <a:tc>
                  <a:txBody>
                    <a:bodyPr/>
                    <a:lstStyle/>
                    <a:p>
                      <a:pPr marL="0" marR="0">
                        <a:spcBef>
                          <a:spcPts val="0"/>
                        </a:spcBef>
                        <a:spcAft>
                          <a:spcPts val="0"/>
                        </a:spcAft>
                      </a:pPr>
                      <a:r>
                        <a:rPr lang="en-US" sz="1200" b="1" dirty="0">
                          <a:effectLst/>
                          <a:latin typeface="+mn-lt"/>
                          <a:ea typeface="Times New Roman" panose="02020603050405020304" pitchFamily="18" charset="0"/>
                          <a:cs typeface="Times New Roman" panose="02020603050405020304" pitchFamily="18" charset="0"/>
                        </a:rPr>
                        <a:t>Statements such as "since inception," "ongoing," "2018 to present," "fiscal year 2019", or "2018-2020.”</a:t>
                      </a:r>
                    </a:p>
                    <a:p>
                      <a:pPr marL="0" marR="0">
                        <a:spcBef>
                          <a:spcPts val="0"/>
                        </a:spcBef>
                        <a:spcAft>
                          <a:spcPts val="0"/>
                        </a:spcAft>
                      </a:pPr>
                      <a:endParaRPr lang="en-US" sz="1200" b="1"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0" i="1" dirty="0">
                          <a:effectLst/>
                          <a:latin typeface="+mn-lt"/>
                          <a:ea typeface="Times New Roman" panose="02020603050405020304" pitchFamily="18" charset="0"/>
                          <a:cs typeface="Times New Roman" panose="02020603050405020304" pitchFamily="18" charset="0"/>
                        </a:rPr>
                        <a:t>Services must be reported based on a calendar year.</a:t>
                      </a:r>
                    </a:p>
                  </a:txBody>
                  <a:tcPr marL="40794" marR="40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In fiscal year 2019, we provided SAT prep to 200 high school students.</a:t>
                      </a:r>
                      <a:endParaRPr lang="en-US" sz="1200" dirty="0">
                        <a:effectLst/>
                        <a:latin typeface="+mn-lt"/>
                        <a:ea typeface="Times New Roman" panose="02020603050405020304" pitchFamily="18" charset="0"/>
                        <a:cs typeface="Times New Roman" panose="02020603050405020304" pitchFamily="18" charset="0"/>
                      </a:endParaRPr>
                    </a:p>
                  </a:txBody>
                  <a:tcPr marL="40794" marR="40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From March- May 2019, we provided SAT prep to 200 high school students.</a:t>
                      </a:r>
                      <a:endParaRPr lang="en-US" sz="1200" dirty="0">
                        <a:effectLst/>
                        <a:latin typeface="+mn-lt"/>
                        <a:ea typeface="Times New Roman" panose="02020603050405020304" pitchFamily="18" charset="0"/>
                        <a:cs typeface="Times New Roman" panose="02020603050405020304" pitchFamily="18" charset="0"/>
                      </a:endParaRPr>
                    </a:p>
                  </a:txBody>
                  <a:tcPr marL="40794" marR="407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26287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Areas of Service: Examples (6/6)</a:t>
            </a:r>
          </a:p>
        </p:txBody>
      </p:sp>
      <p:sp>
        <p:nvSpPr>
          <p:cNvPr id="3" name="Slide Number Placeholder 2"/>
          <p:cNvSpPr>
            <a:spLocks noGrp="1"/>
          </p:cNvSpPr>
          <p:nvPr>
            <p:ph type="sldNum" sz="quarter" idx="4"/>
          </p:nvPr>
        </p:nvSpPr>
        <p:spPr/>
        <p:txBody>
          <a:bodyPr/>
          <a:lstStyle/>
          <a:p>
            <a:fld id="{9A130CC6-AF16-4E75-B386-B0184CCD31FF}" type="slidenum">
              <a:rPr lang="en-US" smtClean="0"/>
              <a:pPr/>
              <a:t>27</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15816316"/>
              </p:ext>
            </p:extLst>
          </p:nvPr>
        </p:nvGraphicFramePr>
        <p:xfrm>
          <a:off x="228600" y="1676400"/>
          <a:ext cx="8305800" cy="2228334"/>
        </p:xfrm>
        <a:graphic>
          <a:graphicData uri="http://schemas.openxmlformats.org/drawingml/2006/table">
            <a:tbl>
              <a:tblPr firstRow="1" firstCol="1" bandRow="1"/>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582414">
                <a:tc>
                  <a:txBody>
                    <a:bodyPr/>
                    <a:lstStyle/>
                    <a:p>
                      <a:pPr marL="0" marR="0">
                        <a:spcBef>
                          <a:spcPts val="0"/>
                        </a:spcBef>
                        <a:spcAft>
                          <a:spcPts val="0"/>
                        </a:spcAft>
                      </a:pPr>
                      <a:r>
                        <a:rPr lang="en-US" sz="1200" b="1" dirty="0">
                          <a:solidFill>
                            <a:srgbClr val="000000"/>
                          </a:solidFill>
                          <a:effectLst/>
                          <a:latin typeface="+mn-lt"/>
                          <a:ea typeface="Calibri" panose="020F0502020204030204" pitchFamily="34" charset="0"/>
                          <a:cs typeface="Times New Roman" panose="02020603050405020304" pitchFamily="18" charset="0"/>
                        </a:rPr>
                        <a:t> </a:t>
                      </a:r>
                      <a:r>
                        <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Deficiency</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b="1">
                          <a:effectLst/>
                          <a:latin typeface="+mn-lt"/>
                          <a:ea typeface="Times New Roman" panose="02020603050405020304" pitchFamily="18" charset="0"/>
                          <a:cs typeface="Times New Roman" panose="02020603050405020304" pitchFamily="18" charset="0"/>
                        </a:rPr>
                        <a:t>Non-Qualifying Example</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b="1">
                          <a:effectLst/>
                          <a:latin typeface="+mn-lt"/>
                          <a:ea typeface="Times New Roman" panose="02020603050405020304" pitchFamily="18" charset="0"/>
                          <a:cs typeface="Times New Roman" panose="02020603050405020304" pitchFamily="18" charset="0"/>
                        </a:rPr>
                        <a:t>Qualifying Example and/or Explanation of How to Correct</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74986">
                <a:tc>
                  <a:txBody>
                    <a:bodyPr/>
                    <a:lstStyle/>
                    <a:p>
                      <a:pPr marL="0" marR="0">
                        <a:spcBef>
                          <a:spcPts val="0"/>
                        </a:spcBef>
                        <a:spcAft>
                          <a:spcPts val="0"/>
                        </a:spcAft>
                      </a:pPr>
                      <a:r>
                        <a:rPr kumimoji="0" lang="en-US" sz="1200" b="1" i="0" u="none" strike="noStrike" kern="1200" cap="none" spc="0" normalizeH="0" baseline="0" noProof="0" dirty="0">
                          <a:ln>
                            <a:noFill/>
                          </a:ln>
                          <a:solidFill>
                            <a:schemeClr val="tx1"/>
                          </a:solidFill>
                          <a:effectLst/>
                          <a:uLnTx/>
                          <a:uFillTx/>
                          <a:latin typeface="+mn-lt"/>
                          <a:ea typeface="+mj-ea"/>
                          <a:cs typeface="Times New Roman" panose="02020603050405020304" pitchFamily="18" charset="0"/>
                        </a:rPr>
                        <a:t>De </a:t>
                      </a:r>
                      <a:r>
                        <a:rPr kumimoji="0" lang="en-US" sz="1200" b="1" i="0" u="none" strike="noStrike" kern="1200" cap="none" spc="0" normalizeH="0" baseline="0" noProof="0" dirty="0" err="1">
                          <a:ln>
                            <a:noFill/>
                          </a:ln>
                          <a:solidFill>
                            <a:schemeClr val="tx1"/>
                          </a:solidFill>
                          <a:effectLst/>
                          <a:uLnTx/>
                          <a:uFillTx/>
                          <a:latin typeface="+mn-lt"/>
                          <a:ea typeface="+mj-ea"/>
                          <a:cs typeface="Times New Roman" panose="02020603050405020304" pitchFamily="18" charset="0"/>
                        </a:rPr>
                        <a:t>Minimis</a:t>
                      </a:r>
                      <a:r>
                        <a:rPr kumimoji="0" lang="en-US" sz="1200" b="1" i="0" u="none" strike="noStrike" kern="1200" cap="none" spc="0" normalizeH="0" baseline="0" noProof="0" dirty="0">
                          <a:ln>
                            <a:noFill/>
                          </a:ln>
                          <a:solidFill>
                            <a:schemeClr val="tx1"/>
                          </a:solidFill>
                          <a:effectLst/>
                          <a:uLnTx/>
                          <a:uFillTx/>
                          <a:latin typeface="+mn-lt"/>
                          <a:ea typeface="+mj-ea"/>
                          <a:cs typeface="Times New Roman" panose="02020603050405020304" pitchFamily="18" charset="0"/>
                        </a:rPr>
                        <a:t> Services, </a:t>
                      </a:r>
                      <a:r>
                        <a:rPr kumimoji="0" lang="en-US" sz="1200" b="1" i="0" u="none" strike="noStrike" kern="1200" cap="none" spc="0" normalizeH="0" baseline="0" noProof="0" dirty="0">
                          <a:ln>
                            <a:noFill/>
                          </a:ln>
                          <a:solidFill>
                            <a:schemeClr val="tx1"/>
                          </a:solidFill>
                          <a:effectLst/>
                          <a:uLnTx/>
                          <a:uFillTx/>
                          <a:latin typeface="+mn-lt"/>
                          <a:ea typeface="Times New Roman" panose="02020603050405020304" pitchFamily="18" charset="0"/>
                          <a:cs typeface="Times New Roman" panose="02020603050405020304" pitchFamily="18" charset="0"/>
                        </a:rPr>
                        <a:t>Benefits, Assistance &amp; Program Activities</a:t>
                      </a:r>
                      <a:endParaRPr lang="en-US" sz="12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One beneficiary served in Germany in each year during a 3-year period. </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Five military families stationed in Germany received free day care services in 2020.</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Three military families stationed in Germany received counseling on financial planning and budgeting in 2020.</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tabLst>
                          <a:tab pos="137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55946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566928"/>
            <a:ext cx="9144000" cy="804672"/>
          </a:xfrm>
        </p:spPr>
        <p:txBody>
          <a:bodyPr/>
          <a:lstStyle/>
          <a:p>
            <a:r>
              <a:rPr lang="en-US" sz="3400" dirty="0"/>
              <a:t>CFC Application Standards: Areas of Service </a:t>
            </a:r>
          </a:p>
        </p:txBody>
      </p:sp>
      <p:sp>
        <p:nvSpPr>
          <p:cNvPr id="13" name="Slide Number Placeholder 12"/>
          <p:cNvSpPr>
            <a:spLocks noGrp="1"/>
          </p:cNvSpPr>
          <p:nvPr>
            <p:ph type="sldNum" sz="quarter" idx="4"/>
          </p:nvPr>
        </p:nvSpPr>
        <p:spPr/>
        <p:txBody>
          <a:bodyPr/>
          <a:lstStyle/>
          <a:p>
            <a:fld id="{9A130CC6-AF16-4E75-B386-B0184CCD31FF}" type="slidenum">
              <a:rPr lang="en-US" smtClean="0"/>
              <a:pPr/>
              <a:t>28</a:t>
            </a:fld>
            <a:endParaRPr lang="en-US" dirty="0"/>
          </a:p>
        </p:txBody>
      </p:sp>
      <p:sp>
        <p:nvSpPr>
          <p:cNvPr id="3" name="TextBox 2"/>
          <p:cNvSpPr txBox="1"/>
          <p:nvPr/>
        </p:nvSpPr>
        <p:spPr>
          <a:xfrm>
            <a:off x="685800" y="1828800"/>
            <a:ext cx="8153400" cy="923330"/>
          </a:xfrm>
          <a:prstGeom prst="rect">
            <a:avLst/>
          </a:prstGeom>
          <a:noFill/>
        </p:spPr>
        <p:txBody>
          <a:bodyPr wrap="square" rtlCol="0">
            <a:spAutoFit/>
          </a:bodyPr>
          <a:lstStyle/>
          <a:p>
            <a:r>
              <a:rPr lang="en-US" dirty="0"/>
              <a:t>CFC MEMORANDUM 2018-09</a:t>
            </a:r>
          </a:p>
          <a:p>
            <a:r>
              <a:rPr lang="en-US" dirty="0">
                <a:hlinkClick r:id="rId3"/>
              </a:rPr>
              <a:t>https://www.opm.gov/combined-federal-campaign/reference-materials/memos/2018-cfc-memos/2018-09.pdf</a:t>
            </a:r>
            <a:r>
              <a:rPr lang="en-US" dirty="0"/>
              <a:t>  </a:t>
            </a:r>
          </a:p>
        </p:txBody>
      </p:sp>
    </p:spTree>
    <p:extLst>
      <p:ext uri="{BB962C8B-B14F-4D97-AF65-F5344CB8AC3E}">
        <p14:creationId xmlns:p14="http://schemas.microsoft.com/office/powerpoint/2010/main" val="4069491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Step 5: Exemption Status </a:t>
            </a:r>
          </a:p>
        </p:txBody>
      </p:sp>
      <p:sp>
        <p:nvSpPr>
          <p:cNvPr id="2" name="TextBox 1"/>
          <p:cNvSpPr txBox="1"/>
          <p:nvPr/>
        </p:nvSpPr>
        <p:spPr>
          <a:xfrm>
            <a:off x="228600" y="1646009"/>
            <a:ext cx="8534400" cy="6370975"/>
          </a:xfrm>
          <a:prstGeom prst="rect">
            <a:avLst/>
          </a:prstGeom>
          <a:noFill/>
        </p:spPr>
        <p:txBody>
          <a:bodyPr wrap="square" rtlCol="0">
            <a:spAutoFit/>
          </a:bodyPr>
          <a:lstStyle/>
          <a:p>
            <a:pPr marL="342900" indent="-342900">
              <a:buFont typeface="Wingdings" panose="05000000000000000000" pitchFamily="2" charset="2"/>
              <a:buChar char="§"/>
            </a:pPr>
            <a:r>
              <a:rPr lang="en-US" sz="2000" dirty="0"/>
              <a:t>Charities must certify to the correct statement based on their IRS tax exemption status and submit additional documentation, if required </a:t>
            </a:r>
          </a:p>
          <a:p>
            <a:pPr marL="342900" indent="-342900">
              <a:buFont typeface="Wingdings" panose="05000000000000000000" pitchFamily="2" charset="2"/>
              <a:buChar char="§"/>
            </a:pPr>
            <a:r>
              <a:rPr lang="en-US" sz="2000" dirty="0"/>
              <a:t>Employer Identification Number (EIN):</a:t>
            </a:r>
          </a:p>
          <a:p>
            <a:pPr marL="800100" lvl="1" indent="-342900">
              <a:buFont typeface="Arial" panose="020B0604020202020204" pitchFamily="34" charset="0"/>
              <a:buChar char="•"/>
            </a:pPr>
            <a:r>
              <a:rPr lang="en-US" sz="2000" dirty="0"/>
              <a:t>Chapters/affiliates share their EIN with other organizations (Option 3)</a:t>
            </a:r>
          </a:p>
          <a:p>
            <a:pPr marL="800100" lvl="1" indent="-342900">
              <a:buFont typeface="Arial" panose="020B0604020202020204" pitchFamily="34" charset="0"/>
              <a:buChar char="•"/>
            </a:pPr>
            <a:r>
              <a:rPr lang="en-US" sz="2000" dirty="0"/>
              <a:t>Organizations that are part of a group exemption (Option 2) have their own (EIN); not shared</a:t>
            </a:r>
          </a:p>
          <a:p>
            <a:pPr marL="342900" indent="-342900">
              <a:buFont typeface="Wingdings" panose="05000000000000000000" pitchFamily="2" charset="2"/>
              <a:buChar char="§"/>
            </a:pPr>
            <a:r>
              <a:rPr lang="en-US" sz="2000" dirty="0"/>
              <a:t>Chapters and/affiliates of a parent organization must submit a letter (CEO letter) to certify that the local office, explicitly named in the letter (Group 1):</a:t>
            </a:r>
          </a:p>
          <a:p>
            <a:pPr marL="800100" lvl="1" indent="-342900">
              <a:buFont typeface="Arial" panose="020B0604020202020204" pitchFamily="34" charset="0"/>
              <a:buChar char="•"/>
            </a:pPr>
            <a:r>
              <a:rPr lang="en-US" sz="2000" dirty="0"/>
              <a:t>Operates in good standing of the national or local parent organization</a:t>
            </a:r>
          </a:p>
          <a:p>
            <a:pPr marL="800100" lvl="1" indent="-342900">
              <a:buFont typeface="Arial" panose="020B0604020202020204" pitchFamily="34" charset="0"/>
              <a:buChar char="•"/>
            </a:pPr>
            <a:r>
              <a:rPr lang="en-US" sz="2000" dirty="0"/>
              <a:t>Is covered by the parent organization’s 501(c)(3) tax-exemption, IRS Form 990, and audited financial statements</a:t>
            </a:r>
          </a:p>
          <a:p>
            <a:pPr marL="800100" lvl="1" indent="-342900">
              <a:buFont typeface="Arial" panose="020B0604020202020204" pitchFamily="34" charset="0"/>
              <a:buChar char="•"/>
            </a:pPr>
            <a:r>
              <a:rPr lang="en-US" sz="2000" dirty="0"/>
              <a:t>Signed and dated by the CEO (or equivalent) on or after October 1, 2020</a:t>
            </a:r>
          </a:p>
          <a:p>
            <a:pPr marL="342900" lvl="0" indent="-342900">
              <a:buFont typeface="Wingdings" panose="05000000000000000000" pitchFamily="2" charset="2"/>
              <a:buChar char="§"/>
            </a:pPr>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lvl="1"/>
            <a:endParaRPr lang="en-US" sz="2400" dirty="0"/>
          </a:p>
          <a:p>
            <a:pPr lvl="1"/>
            <a:endParaRPr lang="en-US" sz="2200" i="1" dirty="0"/>
          </a:p>
          <a:p>
            <a:pPr lvl="0"/>
            <a:endParaRPr lang="en-US" sz="800" dirty="0"/>
          </a:p>
          <a:p>
            <a:pPr marL="342900" lvl="0" indent="-342900">
              <a:buFont typeface="Wingdings" panose="05000000000000000000" pitchFamily="2" charset="2"/>
              <a:buChar char="§"/>
            </a:pPr>
            <a:endParaRPr lang="en-US" sz="2200" dirty="0"/>
          </a:p>
          <a:p>
            <a:endParaRPr lang="en-US" sz="20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29</a:t>
            </a:fld>
            <a:endParaRPr lang="en-US" dirty="0"/>
          </a:p>
        </p:txBody>
      </p:sp>
    </p:spTree>
    <p:extLst>
      <p:ext uri="{BB962C8B-B14F-4D97-AF65-F5344CB8AC3E}">
        <p14:creationId xmlns:p14="http://schemas.microsoft.com/office/powerpoint/2010/main" val="1138080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566928"/>
            <a:ext cx="9144000" cy="804672"/>
          </a:xfrm>
        </p:spPr>
        <p:txBody>
          <a:bodyPr/>
          <a:lstStyle/>
          <a:p>
            <a:r>
              <a:rPr lang="en-US" dirty="0"/>
              <a:t>Before Submitting Your Appeal (1/3)</a:t>
            </a:r>
          </a:p>
        </p:txBody>
      </p:sp>
      <p:sp>
        <p:nvSpPr>
          <p:cNvPr id="2" name="TextBox 1"/>
          <p:cNvSpPr txBox="1"/>
          <p:nvPr/>
        </p:nvSpPr>
        <p:spPr>
          <a:xfrm>
            <a:off x="228600" y="1646009"/>
            <a:ext cx="8610600" cy="5601533"/>
          </a:xfrm>
          <a:prstGeom prst="rect">
            <a:avLst/>
          </a:prstGeom>
          <a:noFill/>
        </p:spPr>
        <p:txBody>
          <a:bodyPr wrap="square" rtlCol="0">
            <a:spAutoFit/>
          </a:bodyPr>
          <a:lstStyle/>
          <a:p>
            <a:pPr marL="342900" lvl="0" indent="-342900">
              <a:buFont typeface="Wingdings" panose="05000000000000000000" pitchFamily="2" charset="2"/>
              <a:buChar char="§"/>
            </a:pPr>
            <a:r>
              <a:rPr lang="en-US" sz="2200" dirty="0"/>
              <a:t>Reference your denial notification to identify the application’s deficiencies</a:t>
            </a:r>
          </a:p>
          <a:p>
            <a:pPr marL="342900" lvl="0" indent="-342900">
              <a:buFont typeface="Wingdings" panose="05000000000000000000" pitchFamily="2" charset="2"/>
              <a:buChar char="§"/>
            </a:pPr>
            <a:r>
              <a:rPr lang="en-US" sz="2200" dirty="0"/>
              <a:t>Read </a:t>
            </a:r>
            <a:r>
              <a:rPr lang="en-US" sz="2200" i="1" dirty="0"/>
              <a:t>OPM’s Guidance on Submitting CFC Appeals </a:t>
            </a:r>
          </a:p>
          <a:p>
            <a:pPr marL="342900" lvl="0" indent="-342900">
              <a:buFont typeface="Wingdings" panose="05000000000000000000" pitchFamily="2" charset="2"/>
              <a:buChar char="§"/>
            </a:pPr>
            <a:r>
              <a:rPr lang="en-US" sz="2200" dirty="0"/>
              <a:t>Read </a:t>
            </a:r>
            <a:r>
              <a:rPr lang="en-US" sz="2200" i="1" dirty="0"/>
              <a:t>CFC Memo 2018-09 – CFC Application Standards on the Areas of Service: </a:t>
            </a:r>
            <a:r>
              <a:rPr lang="en-US" sz="2200" b="1" i="1" dirty="0"/>
              <a:t>If your application was denied because of Step 4</a:t>
            </a:r>
          </a:p>
          <a:p>
            <a:pPr marL="342900" indent="-342900">
              <a:buFont typeface="Wingdings" panose="05000000000000000000" pitchFamily="2" charset="2"/>
              <a:buChar char="§"/>
            </a:pPr>
            <a:r>
              <a:rPr lang="en-US" sz="2200" dirty="0"/>
              <a:t>Gather additional documentation and prepare an explanation to cure your application’s deficiencies </a:t>
            </a:r>
          </a:p>
          <a:p>
            <a:pPr marL="800100" lvl="1" indent="-342900">
              <a:buFont typeface="Arial" panose="020B0604020202020204" pitchFamily="34" charset="0"/>
              <a:buChar char="•"/>
            </a:pPr>
            <a:r>
              <a:rPr lang="en-US" sz="2200" dirty="0"/>
              <a:t>Only submit documents (IRS Form 990 and financial statements) that were in final form prior to the application deadline (February 26, 2021)*</a:t>
            </a:r>
          </a:p>
          <a:p>
            <a:pPr marL="800100" lvl="1" indent="-342900">
              <a:buFont typeface="Arial" panose="020B0604020202020204" pitchFamily="34" charset="0"/>
              <a:buChar char="•"/>
            </a:pPr>
            <a:r>
              <a:rPr lang="en-US" sz="2200" dirty="0"/>
              <a:t>Only report services that were provided prior to calendar year 2021</a:t>
            </a:r>
          </a:p>
          <a:p>
            <a:pPr marL="800100" lvl="1" indent="-342900">
              <a:buFont typeface="Arial" panose="020B0604020202020204" pitchFamily="34" charset="0"/>
              <a:buChar char="•"/>
            </a:pPr>
            <a:endParaRPr lang="en-US" sz="2200" dirty="0"/>
          </a:p>
          <a:p>
            <a:pPr marL="342900" indent="-342900">
              <a:buFont typeface="Wingdings" panose="05000000000000000000" pitchFamily="2" charset="2"/>
              <a:buChar char="§"/>
            </a:pPr>
            <a:endParaRPr lang="en-US" sz="2200" i="1" dirty="0"/>
          </a:p>
          <a:p>
            <a:pPr lvl="0"/>
            <a:endParaRPr lang="en-US" sz="800" dirty="0"/>
          </a:p>
          <a:p>
            <a:pPr marL="342900" lvl="0" indent="-342900">
              <a:buFont typeface="Wingdings" panose="05000000000000000000" pitchFamily="2" charset="2"/>
              <a:buChar char="§"/>
            </a:pPr>
            <a:endParaRPr lang="en-US" sz="2200" dirty="0"/>
          </a:p>
          <a:p>
            <a:endParaRPr lang="en-US" sz="2000" dirty="0"/>
          </a:p>
        </p:txBody>
      </p:sp>
      <p:sp>
        <p:nvSpPr>
          <p:cNvPr id="4" name="Slide Number Placeholder 3"/>
          <p:cNvSpPr>
            <a:spLocks noGrp="1"/>
          </p:cNvSpPr>
          <p:nvPr>
            <p:ph type="sldNum" sz="quarter" idx="4"/>
          </p:nvPr>
        </p:nvSpPr>
        <p:spPr/>
        <p:txBody>
          <a:bodyPr/>
          <a:lstStyle/>
          <a:p>
            <a:fld id="{9A130CC6-AF16-4E75-B386-B0184CCD31FF}" type="slidenum">
              <a:rPr lang="en-US" smtClean="0"/>
              <a:pPr/>
              <a:t>3</a:t>
            </a:fld>
            <a:endParaRPr lang="en-US" dirty="0"/>
          </a:p>
        </p:txBody>
      </p:sp>
    </p:spTree>
    <p:extLst>
      <p:ext uri="{BB962C8B-B14F-4D97-AF65-F5344CB8AC3E}">
        <p14:creationId xmlns:p14="http://schemas.microsoft.com/office/powerpoint/2010/main" val="1397981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Step 6: IRS Determination Letter (1/2)</a:t>
            </a:r>
          </a:p>
        </p:txBody>
      </p:sp>
      <p:sp>
        <p:nvSpPr>
          <p:cNvPr id="2" name="TextBox 1"/>
          <p:cNvSpPr txBox="1"/>
          <p:nvPr/>
        </p:nvSpPr>
        <p:spPr>
          <a:xfrm>
            <a:off x="96078" y="1600200"/>
            <a:ext cx="8620539" cy="6032421"/>
          </a:xfrm>
          <a:prstGeom prst="rect">
            <a:avLst/>
          </a:prstGeom>
          <a:noFill/>
        </p:spPr>
        <p:txBody>
          <a:bodyPr wrap="square" rtlCol="0">
            <a:spAutoFit/>
          </a:bodyPr>
          <a:lstStyle/>
          <a:p>
            <a:pPr marL="342900" indent="-342900">
              <a:buFont typeface="Wingdings" panose="05000000000000000000" pitchFamily="2" charset="2"/>
              <a:buChar char="§"/>
            </a:pPr>
            <a:r>
              <a:rPr lang="en-US" sz="2200" dirty="0"/>
              <a:t>EINs checked against the IRS Business Master File</a:t>
            </a:r>
          </a:p>
          <a:p>
            <a:pPr marL="342900" indent="-342900">
              <a:buFont typeface="Wingdings" panose="05000000000000000000" pitchFamily="2" charset="2"/>
              <a:buChar char="§"/>
            </a:pPr>
            <a:r>
              <a:rPr lang="en-US" sz="2200" dirty="0"/>
              <a:t>Documentation only required if the EIN was not found: </a:t>
            </a:r>
          </a:p>
          <a:p>
            <a:pPr marL="800100" lvl="1" indent="-342900">
              <a:buFont typeface="Arial" panose="020B0604020202020204" pitchFamily="34" charset="0"/>
              <a:buChar char="•"/>
            </a:pPr>
            <a:r>
              <a:rPr lang="en-US" sz="2200" dirty="0"/>
              <a:t>IRS Determination Letter</a:t>
            </a:r>
          </a:p>
          <a:p>
            <a:pPr marL="800100" lvl="1" indent="-342900">
              <a:buFont typeface="Arial" panose="020B0604020202020204" pitchFamily="34" charset="0"/>
              <a:buChar char="•"/>
            </a:pPr>
            <a:r>
              <a:rPr lang="en-US" sz="2200" dirty="0"/>
              <a:t>CEO letter for chapters/affiliates</a:t>
            </a:r>
          </a:p>
          <a:p>
            <a:pPr marL="800100" lvl="1" indent="-342900">
              <a:buFont typeface="Arial" panose="020B0604020202020204" pitchFamily="34" charset="0"/>
              <a:buChar char="•"/>
            </a:pPr>
            <a:r>
              <a:rPr lang="en-US" sz="2200" dirty="0"/>
              <a:t>Most recently published listing from places of worship (e.g. US Catholic Directory)</a:t>
            </a:r>
          </a:p>
          <a:p>
            <a:pPr marL="342900" indent="-342900">
              <a:buFont typeface="Wingdings" panose="05000000000000000000" pitchFamily="2" charset="2"/>
              <a:buChar char="§"/>
            </a:pPr>
            <a:r>
              <a:rPr lang="en-US" sz="2200" dirty="0"/>
              <a:t>For discrepancies with the legal name of the organization, IRS Determination Letter, financial statements, and/or IRS Form 990, the organization must submit one of the following:</a:t>
            </a:r>
          </a:p>
          <a:p>
            <a:pPr marL="800100" lvl="1" indent="-342900">
              <a:buFont typeface="Arial" panose="020B0604020202020204" pitchFamily="34" charset="0"/>
              <a:buChar char="•"/>
            </a:pPr>
            <a:r>
              <a:rPr lang="en-US" sz="2200" dirty="0"/>
              <a:t>Doing Business As (DBA) name documentation from the IRS or state government authorizing the use of a DBA name</a:t>
            </a:r>
          </a:p>
          <a:p>
            <a:pPr lvl="1"/>
            <a:endParaRPr lang="en-US" sz="2400" dirty="0"/>
          </a:p>
          <a:p>
            <a:pPr marL="800100" lvl="1" indent="-342900">
              <a:buFont typeface="Arial" panose="020B0604020202020204" pitchFamily="34" charset="0"/>
              <a:buChar char="•"/>
            </a:pPr>
            <a:endParaRPr lang="en-US" sz="2400" dirty="0"/>
          </a:p>
          <a:p>
            <a:pPr lvl="1"/>
            <a:endParaRPr lang="en-US" sz="2400" dirty="0"/>
          </a:p>
          <a:p>
            <a:pPr lvl="1"/>
            <a:endParaRPr lang="en-US" sz="2200" i="1" dirty="0"/>
          </a:p>
          <a:p>
            <a:pPr lvl="0"/>
            <a:endParaRPr lang="en-US" sz="800" dirty="0"/>
          </a:p>
          <a:p>
            <a:pPr marL="342900" lvl="0" indent="-342900">
              <a:buFont typeface="Wingdings" panose="05000000000000000000" pitchFamily="2" charset="2"/>
              <a:buChar char="§"/>
            </a:pPr>
            <a:endParaRPr lang="en-US" sz="2200" dirty="0"/>
          </a:p>
          <a:p>
            <a:endParaRPr lang="en-US" sz="20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30</a:t>
            </a:fld>
            <a:endParaRPr lang="en-US" dirty="0"/>
          </a:p>
        </p:txBody>
      </p:sp>
    </p:spTree>
    <p:extLst>
      <p:ext uri="{BB962C8B-B14F-4D97-AF65-F5344CB8AC3E}">
        <p14:creationId xmlns:p14="http://schemas.microsoft.com/office/powerpoint/2010/main" val="2740532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Step 6: IRS Determination Letter (2/2)</a:t>
            </a:r>
          </a:p>
        </p:txBody>
      </p:sp>
      <p:sp>
        <p:nvSpPr>
          <p:cNvPr id="2" name="TextBox 1"/>
          <p:cNvSpPr txBox="1"/>
          <p:nvPr/>
        </p:nvSpPr>
        <p:spPr>
          <a:xfrm>
            <a:off x="198783" y="1682734"/>
            <a:ext cx="8488017" cy="4339650"/>
          </a:xfrm>
          <a:prstGeom prst="rect">
            <a:avLst/>
          </a:prstGeom>
          <a:noFill/>
        </p:spPr>
        <p:txBody>
          <a:bodyPr wrap="square" rtlCol="0">
            <a:spAutoFit/>
          </a:bodyPr>
          <a:lstStyle/>
          <a:p>
            <a:pPr marL="800100" lvl="1" indent="-342900">
              <a:buFont typeface="Arial" panose="020B0604020202020204" pitchFamily="34" charset="0"/>
              <a:buChar char="•"/>
            </a:pPr>
            <a:r>
              <a:rPr lang="en-US" sz="2200" dirty="0"/>
              <a:t>List of all organizations that are part of a group exemption</a:t>
            </a:r>
          </a:p>
          <a:p>
            <a:pPr marL="800100" lvl="1" indent="-342900">
              <a:buFont typeface="Arial" panose="020B0604020202020204" pitchFamily="34" charset="0"/>
              <a:buChar char="•"/>
            </a:pPr>
            <a:r>
              <a:rPr lang="en-US" sz="2200" dirty="0"/>
              <a:t>CEO Letter</a:t>
            </a:r>
          </a:p>
          <a:p>
            <a:pPr marL="800100" lvl="1" indent="-342900">
              <a:buFont typeface="Arial" panose="020B0604020202020204" pitchFamily="34" charset="0"/>
              <a:buChar char="•"/>
            </a:pPr>
            <a:r>
              <a:rPr lang="en-US" sz="2200" dirty="0"/>
              <a:t>Letter from IRS with the DBA name </a:t>
            </a:r>
          </a:p>
          <a:p>
            <a:pPr marL="342900" indent="-342900">
              <a:buFont typeface="Wingdings" panose="05000000000000000000" pitchFamily="2" charset="2"/>
              <a:buChar char="§"/>
            </a:pPr>
            <a:r>
              <a:rPr lang="en-US" sz="2200" dirty="0"/>
              <a:t>Expired DBA documentation will not be accepted</a:t>
            </a:r>
          </a:p>
          <a:p>
            <a:pPr marL="342900" indent="-342900">
              <a:buFont typeface="Wingdings" panose="05000000000000000000" pitchFamily="2" charset="2"/>
              <a:buChar char="§"/>
            </a:pPr>
            <a:r>
              <a:rPr lang="en-US" sz="2200" dirty="0"/>
              <a:t>Applications for DBA names will not be accepted</a:t>
            </a:r>
          </a:p>
          <a:p>
            <a:pPr lvl="1"/>
            <a:endParaRPr lang="en-US" sz="2200" dirty="0"/>
          </a:p>
          <a:p>
            <a:pPr lvl="1"/>
            <a:endParaRPr lang="en-US" sz="2400" dirty="0"/>
          </a:p>
          <a:p>
            <a:pPr marL="800100" lvl="1" indent="-342900">
              <a:buFont typeface="Arial" panose="020B0604020202020204" pitchFamily="34" charset="0"/>
              <a:buChar char="•"/>
            </a:pPr>
            <a:endParaRPr lang="en-US" sz="2400" dirty="0"/>
          </a:p>
          <a:p>
            <a:pPr lvl="1"/>
            <a:endParaRPr lang="en-US" sz="2400" dirty="0"/>
          </a:p>
          <a:p>
            <a:pPr lvl="1"/>
            <a:endParaRPr lang="en-US" sz="2200" i="1" dirty="0"/>
          </a:p>
          <a:p>
            <a:pPr lvl="0"/>
            <a:endParaRPr lang="en-US" sz="800" dirty="0"/>
          </a:p>
          <a:p>
            <a:pPr marL="342900" lvl="0" indent="-342900">
              <a:buFont typeface="Wingdings" panose="05000000000000000000" pitchFamily="2" charset="2"/>
              <a:buChar char="§"/>
            </a:pPr>
            <a:endParaRPr lang="en-US" sz="2200" dirty="0"/>
          </a:p>
          <a:p>
            <a:endParaRPr lang="en-US" sz="20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31</a:t>
            </a:fld>
            <a:endParaRPr lang="en-US" dirty="0"/>
          </a:p>
        </p:txBody>
      </p:sp>
    </p:spTree>
    <p:extLst>
      <p:ext uri="{BB962C8B-B14F-4D97-AF65-F5344CB8AC3E}">
        <p14:creationId xmlns:p14="http://schemas.microsoft.com/office/powerpoint/2010/main" val="1272600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Step 7: Financial Statements (1/3)</a:t>
            </a:r>
          </a:p>
        </p:txBody>
      </p:sp>
      <p:sp>
        <p:nvSpPr>
          <p:cNvPr id="2" name="TextBox 1"/>
          <p:cNvSpPr txBox="1"/>
          <p:nvPr/>
        </p:nvSpPr>
        <p:spPr>
          <a:xfrm>
            <a:off x="228600" y="1646009"/>
            <a:ext cx="8534400" cy="7078861"/>
          </a:xfrm>
          <a:prstGeom prst="rect">
            <a:avLst/>
          </a:prstGeom>
          <a:noFill/>
        </p:spPr>
        <p:txBody>
          <a:bodyPr wrap="square" rtlCol="0">
            <a:spAutoFit/>
          </a:bodyPr>
          <a:lstStyle/>
          <a:p>
            <a:pPr marL="342900" indent="-342900">
              <a:buFont typeface="Wingdings" panose="05000000000000000000" pitchFamily="2" charset="2"/>
              <a:buChar char="§"/>
            </a:pPr>
            <a:r>
              <a:rPr lang="en-US" sz="2200" dirty="0"/>
              <a:t>Financial statements must be for a fiscal period that ended on or after June 30, 2019</a:t>
            </a:r>
          </a:p>
          <a:p>
            <a:pPr marL="800100" lvl="1" indent="-342900">
              <a:buFont typeface="Arial" panose="020B0604020202020204" pitchFamily="34" charset="0"/>
              <a:buChar char="•"/>
            </a:pPr>
            <a:r>
              <a:rPr lang="en-US" sz="2200" dirty="0"/>
              <a:t>Same fiscal period as the IRS Form 990</a:t>
            </a:r>
          </a:p>
          <a:p>
            <a:pPr marL="342900" indent="-342900">
              <a:buFont typeface="Wingdings" panose="05000000000000000000" pitchFamily="2" charset="2"/>
              <a:buChar char="§"/>
            </a:pPr>
            <a:r>
              <a:rPr lang="en-US" sz="2200" dirty="0"/>
              <a:t>Financial statements must be:</a:t>
            </a:r>
          </a:p>
          <a:p>
            <a:pPr marL="800100" lvl="1" indent="-342900">
              <a:buFont typeface="Arial" panose="020B0604020202020204" pitchFamily="34" charset="0"/>
              <a:buChar char="•"/>
            </a:pPr>
            <a:r>
              <a:rPr lang="en-US" sz="2200" dirty="0"/>
              <a:t>Completed by an independent certified public accountant (CPA)</a:t>
            </a:r>
          </a:p>
          <a:p>
            <a:pPr marL="800100" lvl="1" indent="-342900">
              <a:buFont typeface="Arial" panose="020B0604020202020204" pitchFamily="34" charset="0"/>
              <a:buChar char="•"/>
            </a:pPr>
            <a:r>
              <a:rPr lang="en-US" sz="2200" dirty="0"/>
              <a:t>Include a CPA report that is on letterhead</a:t>
            </a:r>
          </a:p>
          <a:p>
            <a:pPr marL="800100" lvl="1" indent="-342900">
              <a:buFont typeface="Arial" panose="020B0604020202020204" pitchFamily="34" charset="0"/>
              <a:buChar char="•"/>
            </a:pPr>
            <a:r>
              <a:rPr lang="en-US" sz="2200" dirty="0"/>
              <a:t>Conducted in accordance with GAAP (audits and reviews) and GAAS (audits)</a:t>
            </a:r>
          </a:p>
          <a:p>
            <a:pPr marL="800100" lvl="1" indent="-342900">
              <a:buFont typeface="Arial" panose="020B0604020202020204" pitchFamily="34" charset="0"/>
              <a:buChar char="•"/>
            </a:pPr>
            <a:r>
              <a:rPr lang="en-US" sz="2200" dirty="0"/>
              <a:t>Be signed and dated by the CPA prior to February 26, 2021</a:t>
            </a:r>
          </a:p>
          <a:p>
            <a:pPr marL="342900" indent="-342900">
              <a:buFont typeface="Wingdings" panose="05000000000000000000" pitchFamily="2" charset="2"/>
              <a:buChar char="§"/>
            </a:pPr>
            <a:r>
              <a:rPr lang="en-US" sz="2200" b="1" dirty="0">
                <a:solidFill>
                  <a:srgbClr val="FF0000"/>
                </a:solidFill>
              </a:rPr>
              <a:t>Audited and/or reviewed financial statements that were prepared and available </a:t>
            </a:r>
            <a:r>
              <a:rPr lang="en-US" sz="2200" b="1" u="sng" dirty="0">
                <a:solidFill>
                  <a:srgbClr val="FF0000"/>
                </a:solidFill>
              </a:rPr>
              <a:t>after February 26, 2021 will not be accepted </a:t>
            </a:r>
            <a:r>
              <a:rPr lang="en-US" sz="2200" u="sng" dirty="0"/>
              <a:t>(see slide 4)</a:t>
            </a:r>
          </a:p>
          <a:p>
            <a:pPr marL="342900" indent="-342900">
              <a:buFont typeface="Wingdings" panose="05000000000000000000" pitchFamily="2" charset="2"/>
              <a:buChar char="§"/>
            </a:pPr>
            <a:endParaRPr lang="en-US" sz="2200" b="1" u="sng" dirty="0">
              <a:solidFill>
                <a:srgbClr val="FF0000"/>
              </a:solidFill>
            </a:endParaRPr>
          </a:p>
          <a:p>
            <a:pPr marL="342900" lvl="0" indent="-342900">
              <a:buFont typeface="Wingdings" panose="05000000000000000000" pitchFamily="2" charset="2"/>
              <a:buChar char="§"/>
            </a:pPr>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lvl="1"/>
            <a:endParaRPr lang="en-US" sz="2400" dirty="0"/>
          </a:p>
          <a:p>
            <a:pPr lvl="1"/>
            <a:endParaRPr lang="en-US" sz="2200" i="1" dirty="0"/>
          </a:p>
          <a:p>
            <a:pPr lvl="0"/>
            <a:endParaRPr lang="en-US" sz="800" dirty="0"/>
          </a:p>
          <a:p>
            <a:pPr marL="342900" lvl="0" indent="-342900">
              <a:buFont typeface="Wingdings" panose="05000000000000000000" pitchFamily="2" charset="2"/>
              <a:buChar char="§"/>
            </a:pPr>
            <a:endParaRPr lang="en-US" sz="2200" dirty="0"/>
          </a:p>
          <a:p>
            <a:endParaRPr lang="en-US" sz="20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32</a:t>
            </a:fld>
            <a:endParaRPr lang="en-US" dirty="0"/>
          </a:p>
        </p:txBody>
      </p:sp>
    </p:spTree>
    <p:extLst>
      <p:ext uri="{BB962C8B-B14F-4D97-AF65-F5344CB8AC3E}">
        <p14:creationId xmlns:p14="http://schemas.microsoft.com/office/powerpoint/2010/main" val="3537320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Step 7: Financial Statements (2/3)</a:t>
            </a:r>
          </a:p>
        </p:txBody>
      </p:sp>
      <p:sp>
        <p:nvSpPr>
          <p:cNvPr id="2" name="TextBox 1"/>
          <p:cNvSpPr txBox="1"/>
          <p:nvPr/>
        </p:nvSpPr>
        <p:spPr>
          <a:xfrm>
            <a:off x="228600" y="1646009"/>
            <a:ext cx="8534400" cy="6063198"/>
          </a:xfrm>
          <a:prstGeom prst="rect">
            <a:avLst/>
          </a:prstGeom>
          <a:noFill/>
        </p:spPr>
        <p:txBody>
          <a:bodyPr wrap="square" rtlCol="0">
            <a:spAutoFit/>
          </a:bodyPr>
          <a:lstStyle/>
          <a:p>
            <a:pPr marL="342900" indent="-342900">
              <a:buFont typeface="Wingdings" panose="05000000000000000000" pitchFamily="2" charset="2"/>
              <a:buChar char="§"/>
            </a:pPr>
            <a:r>
              <a:rPr lang="en-US" sz="2200" dirty="0"/>
              <a:t>If your application was denied because the financial statements were not accessible by OPM, an accessible document must be submitted on appeal </a:t>
            </a:r>
          </a:p>
          <a:p>
            <a:pPr marL="800100" lvl="1" indent="-342900">
              <a:buFont typeface="Arial" panose="020B0604020202020204" pitchFamily="34" charset="0"/>
              <a:buChar char="•"/>
            </a:pPr>
            <a:r>
              <a:rPr lang="en-US" sz="2200" dirty="0"/>
              <a:t>Submitting a password protected or unreadable document will not result in a successful appeal</a:t>
            </a:r>
            <a:endParaRPr lang="en-US" sz="2200" b="1" dirty="0"/>
          </a:p>
          <a:p>
            <a:pPr marL="342900" indent="-342900">
              <a:buFont typeface="Wingdings" panose="05000000000000000000" pitchFamily="2" charset="2"/>
              <a:buChar char="§"/>
            </a:pPr>
            <a:r>
              <a:rPr lang="en-US" sz="2200" dirty="0"/>
              <a:t>If your application was denied because the name on the financial statements was not the same as the legal name of the organization (listed on Step 6), then you must submit:</a:t>
            </a:r>
          </a:p>
          <a:p>
            <a:pPr marL="800100" lvl="1" indent="-342900">
              <a:buFont typeface="Arial" panose="020B0604020202020204" pitchFamily="34" charset="0"/>
              <a:buChar char="•"/>
            </a:pPr>
            <a:r>
              <a:rPr lang="en-US" sz="2200" dirty="0"/>
              <a:t>Financial statements with the correct name; </a:t>
            </a:r>
          </a:p>
          <a:p>
            <a:pPr marL="800100" lvl="1" indent="-342900">
              <a:buFont typeface="Arial" panose="020B0604020202020204" pitchFamily="34" charset="0"/>
              <a:buChar char="•"/>
            </a:pPr>
            <a:r>
              <a:rPr lang="en-US" sz="2200" dirty="0"/>
              <a:t>Acceptable DBA documentation </a:t>
            </a:r>
          </a:p>
          <a:p>
            <a:pPr marL="342900" lvl="0" indent="-342900">
              <a:buFont typeface="Wingdings" panose="05000000000000000000" pitchFamily="2" charset="2"/>
              <a:buChar char="§"/>
            </a:pPr>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lvl="1"/>
            <a:endParaRPr lang="en-US" sz="2400" dirty="0"/>
          </a:p>
          <a:p>
            <a:pPr lvl="1"/>
            <a:endParaRPr lang="en-US" sz="2200" i="1" dirty="0"/>
          </a:p>
          <a:p>
            <a:pPr lvl="0"/>
            <a:endParaRPr lang="en-US" sz="800" dirty="0"/>
          </a:p>
          <a:p>
            <a:pPr marL="342900" lvl="0" indent="-342900">
              <a:buFont typeface="Wingdings" panose="05000000000000000000" pitchFamily="2" charset="2"/>
              <a:buChar char="§"/>
            </a:pPr>
            <a:endParaRPr lang="en-US" sz="2200" dirty="0"/>
          </a:p>
          <a:p>
            <a:endParaRPr lang="en-US" sz="20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33</a:t>
            </a:fld>
            <a:endParaRPr lang="en-US" dirty="0"/>
          </a:p>
        </p:txBody>
      </p:sp>
    </p:spTree>
    <p:extLst>
      <p:ext uri="{BB962C8B-B14F-4D97-AF65-F5344CB8AC3E}">
        <p14:creationId xmlns:p14="http://schemas.microsoft.com/office/powerpoint/2010/main" val="2298413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Step 7: Financial Statements (3/3)</a:t>
            </a:r>
          </a:p>
        </p:txBody>
      </p:sp>
      <p:sp>
        <p:nvSpPr>
          <p:cNvPr id="2" name="TextBox 1"/>
          <p:cNvSpPr txBox="1"/>
          <p:nvPr/>
        </p:nvSpPr>
        <p:spPr>
          <a:xfrm>
            <a:off x="228600" y="1646009"/>
            <a:ext cx="8534400" cy="3785652"/>
          </a:xfrm>
          <a:prstGeom prst="rect">
            <a:avLst/>
          </a:prstGeom>
          <a:noFill/>
        </p:spPr>
        <p:txBody>
          <a:bodyPr wrap="square" rtlCol="0">
            <a:spAutoFit/>
          </a:bodyPr>
          <a:lstStyle/>
          <a:p>
            <a:pPr marL="342900" indent="-342900">
              <a:buFont typeface="Wingdings" panose="05000000000000000000" pitchFamily="2" charset="2"/>
              <a:buChar char="§"/>
            </a:pPr>
            <a:r>
              <a:rPr lang="en-US" sz="2200" dirty="0"/>
              <a:t>An organization with an annual revenue of $250,000 or more as reported on the IRS Form 990 must submit audited financial statements</a:t>
            </a:r>
          </a:p>
          <a:p>
            <a:pPr marL="342900" indent="-342900">
              <a:buFont typeface="Wingdings" panose="05000000000000000000" pitchFamily="2" charset="2"/>
              <a:buChar char="§"/>
            </a:pPr>
            <a:r>
              <a:rPr lang="en-US" sz="2200" dirty="0"/>
              <a:t> Those with an annual revenue of at least $100,000 but less than $250,000 are required to submit either audited or reviewed financial statements </a:t>
            </a:r>
          </a:p>
          <a:p>
            <a:pPr marL="342900" indent="-342900">
              <a:buFont typeface="Wingdings" panose="05000000000000000000" pitchFamily="2" charset="2"/>
              <a:buChar char="§"/>
            </a:pPr>
            <a:r>
              <a:rPr lang="en-US" sz="2200" dirty="0"/>
              <a:t>Compiled financial statements will not be accepted </a:t>
            </a:r>
          </a:p>
          <a:p>
            <a:pPr marL="342900" indent="-342900">
              <a:buFont typeface="Wingdings" panose="05000000000000000000" pitchFamily="2" charset="2"/>
              <a:buChar char="§"/>
            </a:pPr>
            <a:r>
              <a:rPr lang="en-US" sz="2200" dirty="0"/>
              <a:t>If the incorrect statement was certified, the organization must certify to the correct statement based on its total revenue reported on the IRS Form 990</a:t>
            </a:r>
          </a:p>
          <a:p>
            <a:pPr marL="342900" indent="-342900">
              <a:buFont typeface="Wingdings" panose="05000000000000000000" pitchFamily="2" charset="2"/>
              <a:buChar char="§"/>
            </a:pPr>
            <a:endParaRPr lang="en-US" sz="20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34</a:t>
            </a:fld>
            <a:endParaRPr lang="en-US" dirty="0"/>
          </a:p>
        </p:txBody>
      </p:sp>
    </p:spTree>
    <p:extLst>
      <p:ext uri="{BB962C8B-B14F-4D97-AF65-F5344CB8AC3E}">
        <p14:creationId xmlns:p14="http://schemas.microsoft.com/office/powerpoint/2010/main" val="2142838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Step 8: IRS Form 990, or pro forma (1/5) </a:t>
            </a:r>
          </a:p>
        </p:txBody>
      </p:sp>
      <p:sp>
        <p:nvSpPr>
          <p:cNvPr id="2" name="TextBox 1"/>
          <p:cNvSpPr txBox="1"/>
          <p:nvPr/>
        </p:nvSpPr>
        <p:spPr>
          <a:xfrm>
            <a:off x="228600" y="1646009"/>
            <a:ext cx="8534400" cy="4462760"/>
          </a:xfrm>
          <a:prstGeom prst="rect">
            <a:avLst/>
          </a:prstGeom>
          <a:noFill/>
        </p:spPr>
        <p:txBody>
          <a:bodyPr wrap="square" rtlCol="0">
            <a:spAutoFit/>
          </a:bodyPr>
          <a:lstStyle/>
          <a:p>
            <a:pPr marL="342900" indent="-342900">
              <a:buFont typeface="Wingdings" panose="05000000000000000000" pitchFamily="2" charset="2"/>
              <a:buChar char="§"/>
            </a:pPr>
            <a:r>
              <a:rPr lang="en-US" sz="2200" b="1" dirty="0">
                <a:solidFill>
                  <a:srgbClr val="FF0000"/>
                </a:solidFill>
              </a:rPr>
              <a:t>An IRS Form 990, or pro forma IRS Form 990, that was prepared and available </a:t>
            </a:r>
            <a:r>
              <a:rPr lang="en-US" sz="2200" b="1" u="sng" dirty="0">
                <a:solidFill>
                  <a:srgbClr val="FF0000"/>
                </a:solidFill>
              </a:rPr>
              <a:t>after February 26, 2021 will not be accepted </a:t>
            </a:r>
            <a:r>
              <a:rPr lang="en-US" sz="2200" u="sng" dirty="0"/>
              <a:t>(see slide 4)</a:t>
            </a:r>
          </a:p>
          <a:p>
            <a:pPr marL="800100" lvl="1" indent="-342900">
              <a:buFont typeface="Arial" panose="020B0604020202020204" pitchFamily="34" charset="0"/>
              <a:buChar char="•"/>
            </a:pPr>
            <a:r>
              <a:rPr lang="en-US" sz="2200" dirty="0"/>
              <a:t>However, an IRS Form 990 that was amended and submitted to the IRS after the application deadline may be submitted</a:t>
            </a:r>
          </a:p>
          <a:p>
            <a:pPr marL="342900" indent="-342900">
              <a:buFont typeface="Wingdings" panose="05000000000000000000" pitchFamily="2" charset="2"/>
              <a:buChar char="§"/>
            </a:pPr>
            <a:r>
              <a:rPr lang="en-US" sz="2200" b="1" dirty="0">
                <a:solidFill>
                  <a:srgbClr val="FF0000"/>
                </a:solidFill>
              </a:rPr>
              <a:t>IRS Form 990EZ, PF, N and other variations will not be accepted</a:t>
            </a:r>
          </a:p>
          <a:p>
            <a:pPr marL="342900" indent="-342900">
              <a:buFont typeface="Wingdings" panose="05000000000000000000" pitchFamily="2" charset="2"/>
              <a:buChar char="§"/>
            </a:pPr>
            <a:r>
              <a:rPr lang="en-US" sz="2200" dirty="0"/>
              <a:t>IRS Form 990, or pro forma IRS Form 990, deficiencies require a revision to the document</a:t>
            </a:r>
          </a:p>
          <a:p>
            <a:pPr marL="342900" indent="-342900">
              <a:buFont typeface="Wingdings" panose="05000000000000000000" pitchFamily="2" charset="2"/>
              <a:buChar char="§"/>
            </a:pPr>
            <a:r>
              <a:rPr lang="en-US" sz="2200" dirty="0"/>
              <a:t>Revised IRS Form 990s must be amended with the IRS</a:t>
            </a:r>
          </a:p>
          <a:p>
            <a:pPr marL="800100" lvl="1" indent="-342900">
              <a:buFont typeface="Arial" panose="020B0604020202020204" pitchFamily="34" charset="0"/>
              <a:buChar char="•"/>
            </a:pPr>
            <a:r>
              <a:rPr lang="en-US" sz="2200" dirty="0"/>
              <a:t>The document must be marked as amended and submitted to the IRS</a:t>
            </a:r>
          </a:p>
          <a:p>
            <a:pPr marL="800100" lvl="1" indent="-342900">
              <a:buFont typeface="Arial" panose="020B0604020202020204" pitchFamily="34" charset="0"/>
              <a:buChar char="•"/>
            </a:pPr>
            <a:r>
              <a:rPr lang="en-US" sz="2200" dirty="0"/>
              <a:t>If your organization is submitting a </a:t>
            </a:r>
            <a:r>
              <a:rPr lang="en-US" sz="2200" i="1" dirty="0"/>
              <a:t>pro forma</a:t>
            </a:r>
            <a:r>
              <a:rPr lang="en-US" sz="2200" dirty="0"/>
              <a:t> IRS Form 990, you are not required to submit the revised document to the IRS</a:t>
            </a:r>
          </a:p>
          <a:p>
            <a:pPr marL="800100" lvl="1" indent="-342900">
              <a:buFont typeface="Wingdings" panose="05000000000000000000" pitchFamily="2" charset="2"/>
              <a:buChar char="§"/>
            </a:pPr>
            <a:endParaRPr lang="en-US" sz="20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35</a:t>
            </a:fld>
            <a:endParaRPr lang="en-US" dirty="0"/>
          </a:p>
        </p:txBody>
      </p:sp>
    </p:spTree>
    <p:extLst>
      <p:ext uri="{BB962C8B-B14F-4D97-AF65-F5344CB8AC3E}">
        <p14:creationId xmlns:p14="http://schemas.microsoft.com/office/powerpoint/2010/main" val="775376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Step 8: IRS Form 990, or pro forma (2/5)</a:t>
            </a:r>
          </a:p>
        </p:txBody>
      </p:sp>
      <p:sp>
        <p:nvSpPr>
          <p:cNvPr id="2" name="TextBox 1"/>
          <p:cNvSpPr txBox="1"/>
          <p:nvPr/>
        </p:nvSpPr>
        <p:spPr>
          <a:xfrm>
            <a:off x="228600" y="1646009"/>
            <a:ext cx="8534400" cy="5478423"/>
          </a:xfrm>
          <a:prstGeom prst="rect">
            <a:avLst/>
          </a:prstGeom>
          <a:noFill/>
        </p:spPr>
        <p:txBody>
          <a:bodyPr wrap="square" rtlCol="0">
            <a:spAutoFit/>
          </a:bodyPr>
          <a:lstStyle/>
          <a:p>
            <a:pPr marL="342900" indent="-342900">
              <a:buFont typeface="Wingdings" panose="05000000000000000000" pitchFamily="2" charset="2"/>
              <a:buChar char="§"/>
            </a:pPr>
            <a:r>
              <a:rPr lang="en-US" sz="2200" dirty="0"/>
              <a:t>If your IRS Form 990, or pro forma IRS Form 990, was not accessible by OPM, an accessible document must be submitted on appeal </a:t>
            </a:r>
          </a:p>
          <a:p>
            <a:pPr marL="800100" lvl="1" indent="-342900">
              <a:buFont typeface="Arial" panose="020B0604020202020204" pitchFamily="34" charset="0"/>
              <a:buChar char="•"/>
            </a:pPr>
            <a:r>
              <a:rPr lang="en-US" sz="2200" dirty="0"/>
              <a:t>Submitting a password protected or unreadable document will not result in a successful appeal</a:t>
            </a:r>
          </a:p>
          <a:p>
            <a:pPr marL="342900" indent="-342900">
              <a:buFont typeface="Wingdings" panose="05000000000000000000" pitchFamily="2" charset="2"/>
              <a:buChar char="§"/>
            </a:pPr>
            <a:r>
              <a:rPr lang="en-US" sz="2200" dirty="0"/>
              <a:t>If your organization was denied for not submitting an IRS Form 990, or pro forma IRS Form 990, or the document could not be accessed, please ensure that your organization is in compliance with the financial statements requirement (refer to slide 33)</a:t>
            </a:r>
          </a:p>
          <a:p>
            <a:pPr marL="342900" indent="-342900">
              <a:buFont typeface="Wingdings" panose="05000000000000000000" pitchFamily="2" charset="2"/>
              <a:buChar char="§"/>
            </a:pPr>
            <a:r>
              <a:rPr lang="en-US" sz="2200" dirty="0"/>
              <a:t>Ensure that financial statements are submitted on appeal (if not previously submitted with your original application)  if your organization is required to submit audited or reviewed financial statements; failure to submit required financial statements will not result in successful appeals</a:t>
            </a:r>
          </a:p>
          <a:p>
            <a:pPr marL="342900" indent="-342900">
              <a:buFont typeface="Wingdings" panose="05000000000000000000" pitchFamily="2" charset="2"/>
              <a:buChar char="§"/>
            </a:pPr>
            <a:endParaRPr lang="en-US" sz="2200" dirty="0"/>
          </a:p>
          <a:p>
            <a:pPr marL="342900" indent="-342900">
              <a:buFont typeface="Wingdings" panose="05000000000000000000" pitchFamily="2" charset="2"/>
              <a:buChar char="§"/>
            </a:pPr>
            <a:endParaRPr lang="en-US" sz="2200" dirty="0"/>
          </a:p>
          <a:p>
            <a:pPr marL="800100" lvl="1" indent="-342900">
              <a:buFont typeface="Wingdings" panose="05000000000000000000" pitchFamily="2" charset="2"/>
              <a:buChar char="§"/>
            </a:pPr>
            <a:endParaRPr lang="en-US" sz="20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36</a:t>
            </a:fld>
            <a:endParaRPr lang="en-US" dirty="0"/>
          </a:p>
        </p:txBody>
      </p:sp>
    </p:spTree>
    <p:extLst>
      <p:ext uri="{BB962C8B-B14F-4D97-AF65-F5344CB8AC3E}">
        <p14:creationId xmlns:p14="http://schemas.microsoft.com/office/powerpoint/2010/main" val="1135634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Step 8: IRS Form 990, or pro forma (3/5) </a:t>
            </a:r>
          </a:p>
        </p:txBody>
      </p:sp>
      <p:sp>
        <p:nvSpPr>
          <p:cNvPr id="2" name="TextBox 1"/>
          <p:cNvSpPr txBox="1"/>
          <p:nvPr/>
        </p:nvSpPr>
        <p:spPr>
          <a:xfrm>
            <a:off x="228600" y="1646009"/>
            <a:ext cx="8534400" cy="4801314"/>
          </a:xfrm>
          <a:prstGeom prst="rect">
            <a:avLst/>
          </a:prstGeom>
          <a:noFill/>
        </p:spPr>
        <p:txBody>
          <a:bodyPr wrap="square" rtlCol="0">
            <a:spAutoFit/>
          </a:bodyPr>
          <a:lstStyle/>
          <a:p>
            <a:pPr marL="342900" indent="-342900">
              <a:buFont typeface="Wingdings" panose="05000000000000000000" pitchFamily="2" charset="2"/>
              <a:buChar char="§"/>
            </a:pPr>
            <a:r>
              <a:rPr lang="en-US" sz="2200" dirty="0"/>
              <a:t>The IRS Form 990 submitted on appeal must be signed and dated by an officer at the organization prior to February 26, 2021</a:t>
            </a:r>
          </a:p>
          <a:p>
            <a:pPr marL="342900" indent="-342900">
              <a:buFont typeface="Wingdings" panose="05000000000000000000" pitchFamily="2" charset="2"/>
              <a:buChar char="§"/>
            </a:pPr>
            <a:r>
              <a:rPr lang="en-US" sz="2200" dirty="0">
                <a:solidFill>
                  <a:srgbClr val="FF0000"/>
                </a:solidFill>
              </a:rPr>
              <a:t>Except in the cases of documents amended with the IRS, OPM will not accept an IRS Form 990, or pro forma IRS Form 990, that was dated after the application deadline</a:t>
            </a:r>
          </a:p>
          <a:p>
            <a:pPr marL="342900" indent="-342900">
              <a:buFont typeface="Wingdings" panose="05000000000000000000" pitchFamily="2" charset="2"/>
              <a:buChar char="§"/>
            </a:pPr>
            <a:r>
              <a:rPr lang="en-US" sz="2200" dirty="0"/>
              <a:t>The IRS Form 990 must be for the same fiscal period as the financial statements submitted (if required) on Step 7</a:t>
            </a:r>
          </a:p>
          <a:p>
            <a:pPr marL="800100" lvl="1" indent="-342900">
              <a:buFont typeface="Arial" panose="020B0604020202020204" pitchFamily="34" charset="0"/>
              <a:buChar char="•"/>
            </a:pPr>
            <a:r>
              <a:rPr lang="en-US" sz="2200" dirty="0"/>
              <a:t>For the 2021 application period, the documents must be for the fiscal period that ended on or after June 30, 2019</a:t>
            </a:r>
          </a:p>
          <a:p>
            <a:pPr marL="800100" lvl="1" indent="-342900">
              <a:buFont typeface="Arial" panose="020B0604020202020204" pitchFamily="34" charset="0"/>
              <a:buChar char="•"/>
            </a:pPr>
            <a:r>
              <a:rPr lang="en-US" sz="2200" dirty="0"/>
              <a:t>If the two documents have different fiscal periods, the denial of eligibility will not be overturned</a:t>
            </a:r>
          </a:p>
          <a:p>
            <a:pPr marL="342900" indent="-342900">
              <a:buFont typeface="Wingdings" panose="05000000000000000000" pitchFamily="2" charset="2"/>
              <a:buChar char="§"/>
            </a:pPr>
            <a:endParaRPr lang="en-US" sz="2200" dirty="0"/>
          </a:p>
          <a:p>
            <a:pPr marL="342900" indent="-342900">
              <a:buFont typeface="Wingdings" panose="05000000000000000000" pitchFamily="2" charset="2"/>
              <a:buChar char="§"/>
            </a:pPr>
            <a:endParaRPr lang="en-US" sz="2200" dirty="0"/>
          </a:p>
          <a:p>
            <a:pPr marL="800100" lvl="1" indent="-342900">
              <a:buFont typeface="Wingdings" panose="05000000000000000000" pitchFamily="2" charset="2"/>
              <a:buChar char="§"/>
            </a:pPr>
            <a:endParaRPr lang="en-US" sz="20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37</a:t>
            </a:fld>
            <a:endParaRPr lang="en-US" dirty="0"/>
          </a:p>
        </p:txBody>
      </p:sp>
    </p:spTree>
    <p:extLst>
      <p:ext uri="{BB962C8B-B14F-4D97-AF65-F5344CB8AC3E}">
        <p14:creationId xmlns:p14="http://schemas.microsoft.com/office/powerpoint/2010/main" val="592973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Step 8: IRS Form 990, or pro forma (4/5) </a:t>
            </a:r>
          </a:p>
        </p:txBody>
      </p:sp>
      <p:sp>
        <p:nvSpPr>
          <p:cNvPr id="2" name="TextBox 1"/>
          <p:cNvSpPr txBox="1"/>
          <p:nvPr/>
        </p:nvSpPr>
        <p:spPr>
          <a:xfrm>
            <a:off x="228600" y="1646009"/>
            <a:ext cx="8534400" cy="4462760"/>
          </a:xfrm>
          <a:prstGeom prst="rect">
            <a:avLst/>
          </a:prstGeom>
          <a:noFill/>
        </p:spPr>
        <p:txBody>
          <a:bodyPr wrap="square" rtlCol="0">
            <a:spAutoFit/>
          </a:bodyPr>
          <a:lstStyle/>
          <a:p>
            <a:pPr marL="342900" indent="-342900">
              <a:buFont typeface="Wingdings" panose="05000000000000000000" pitchFamily="2" charset="2"/>
              <a:buChar char="§"/>
            </a:pPr>
            <a:r>
              <a:rPr lang="en-US" sz="2200" dirty="0"/>
              <a:t>Part VIII (Line 12) must report the organization’s total revenue. If there was no revenue, enter “0”. OPM will not interpret a </a:t>
            </a:r>
          </a:p>
          <a:p>
            <a:r>
              <a:rPr lang="en-US" sz="2200" dirty="0"/>
              <a:t>     blank response as $0</a:t>
            </a:r>
          </a:p>
          <a:p>
            <a:pPr marL="342900" indent="-342900">
              <a:buFont typeface="Wingdings" panose="05000000000000000000" pitchFamily="2" charset="2"/>
              <a:buChar char="§"/>
            </a:pPr>
            <a:r>
              <a:rPr lang="en-US" sz="2200" dirty="0"/>
              <a:t>Part IX (Line 25) must report the Management and General Expenses (Column C) and Fundraising Expenses (Column D)</a:t>
            </a:r>
          </a:p>
          <a:p>
            <a:pPr marL="342900" indent="-342900">
              <a:buFont typeface="Wingdings" panose="05000000000000000000" pitchFamily="2" charset="2"/>
              <a:buChar char="§"/>
            </a:pPr>
            <a:r>
              <a:rPr lang="en-US" sz="2200" dirty="0"/>
              <a:t>If there were no expenses in these categories, enter “0”; OPM will not interpret a blank response as $0</a:t>
            </a:r>
          </a:p>
          <a:p>
            <a:pPr marL="342900" indent="-342900">
              <a:buFont typeface="Wingdings" panose="05000000000000000000" pitchFamily="2" charset="2"/>
              <a:buChar char="§"/>
            </a:pPr>
            <a:r>
              <a:rPr lang="en-US" sz="2200" dirty="0"/>
              <a:t>Part XII must report the accounting method used to prepare the form </a:t>
            </a:r>
          </a:p>
          <a:p>
            <a:pPr marL="800100" lvl="1" indent="-342900">
              <a:buFont typeface="Arial" panose="020B0604020202020204" pitchFamily="34" charset="0"/>
              <a:buChar char="•"/>
            </a:pPr>
            <a:r>
              <a:rPr lang="en-US" sz="2200" dirty="0"/>
              <a:t>Accrual method is required to be in accordance with GAAP</a:t>
            </a:r>
          </a:p>
          <a:p>
            <a:pPr marL="800100" lvl="1" indent="-342900">
              <a:buFont typeface="Arial" panose="020B0604020202020204" pitchFamily="34" charset="0"/>
              <a:buChar char="•"/>
            </a:pPr>
            <a:r>
              <a:rPr lang="en-US" sz="2200" dirty="0"/>
              <a:t>Exception is organizations with total revenue under $100,000 may use another method of accounting </a:t>
            </a:r>
          </a:p>
          <a:p>
            <a:pPr marL="342900" indent="-342900">
              <a:buFont typeface="Wingdings" panose="05000000000000000000" pitchFamily="2" charset="2"/>
              <a:buChar char="§"/>
            </a:pPr>
            <a:endParaRPr lang="en-US" sz="2200" dirty="0"/>
          </a:p>
          <a:p>
            <a:pPr marL="800100" lvl="1" indent="-342900">
              <a:buFont typeface="Wingdings" panose="05000000000000000000" pitchFamily="2" charset="2"/>
              <a:buChar char="§"/>
            </a:pPr>
            <a:endParaRPr lang="en-US" sz="20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38</a:t>
            </a:fld>
            <a:endParaRPr lang="en-US" dirty="0"/>
          </a:p>
        </p:txBody>
      </p:sp>
    </p:spTree>
    <p:extLst>
      <p:ext uri="{BB962C8B-B14F-4D97-AF65-F5344CB8AC3E}">
        <p14:creationId xmlns:p14="http://schemas.microsoft.com/office/powerpoint/2010/main" val="3027017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Step 8: IRS Form 990, or pro forma (4/5) </a:t>
            </a:r>
          </a:p>
        </p:txBody>
      </p:sp>
      <p:sp>
        <p:nvSpPr>
          <p:cNvPr id="2" name="TextBox 1"/>
          <p:cNvSpPr txBox="1"/>
          <p:nvPr/>
        </p:nvSpPr>
        <p:spPr>
          <a:xfrm>
            <a:off x="228600" y="1646009"/>
            <a:ext cx="8534400" cy="2769989"/>
          </a:xfrm>
          <a:prstGeom prst="rect">
            <a:avLst/>
          </a:prstGeom>
          <a:noFill/>
        </p:spPr>
        <p:txBody>
          <a:bodyPr wrap="square" rtlCol="0">
            <a:spAutoFit/>
          </a:bodyPr>
          <a:lstStyle/>
          <a:p>
            <a:pPr marL="342900" indent="-342900">
              <a:buFont typeface="Wingdings" panose="05000000000000000000" pitchFamily="2" charset="2"/>
              <a:buChar char="§"/>
            </a:pPr>
            <a:r>
              <a:rPr lang="en-US" sz="2200" dirty="0"/>
              <a:t>If your application was denied because the name or EIN on the IRS Form 990 was not the same as the one on the CFC application, then you must submit:</a:t>
            </a:r>
          </a:p>
          <a:p>
            <a:pPr marL="800100" lvl="1" indent="-342900">
              <a:buFont typeface="Arial" panose="020B0604020202020204" pitchFamily="34" charset="0"/>
              <a:buChar char="•"/>
            </a:pPr>
            <a:r>
              <a:rPr lang="en-US" sz="2200" dirty="0"/>
              <a:t>The IRS Form 990, or pro forma IRS Form 990, with the correct name; </a:t>
            </a:r>
          </a:p>
          <a:p>
            <a:pPr marL="800100" lvl="1" indent="-342900">
              <a:buFont typeface="Arial" panose="020B0604020202020204" pitchFamily="34" charset="0"/>
              <a:buChar char="•"/>
            </a:pPr>
            <a:r>
              <a:rPr lang="en-US" sz="2200" dirty="0"/>
              <a:t>Acceptable DBA documentation</a:t>
            </a:r>
          </a:p>
          <a:p>
            <a:pPr marL="342900" indent="-342900">
              <a:buFont typeface="Wingdings" panose="05000000000000000000" pitchFamily="2" charset="2"/>
              <a:buChar char="§"/>
            </a:pPr>
            <a:endParaRPr lang="en-US" sz="2200" dirty="0"/>
          </a:p>
          <a:p>
            <a:pPr marL="800100" lvl="1" indent="-342900">
              <a:buFont typeface="Wingdings" panose="05000000000000000000" pitchFamily="2" charset="2"/>
              <a:buChar char="§"/>
            </a:pPr>
            <a:endParaRPr lang="en-US" sz="20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39</a:t>
            </a:fld>
            <a:endParaRPr lang="en-US" dirty="0"/>
          </a:p>
        </p:txBody>
      </p:sp>
    </p:spTree>
    <p:extLst>
      <p:ext uri="{BB962C8B-B14F-4D97-AF65-F5344CB8AC3E}">
        <p14:creationId xmlns:p14="http://schemas.microsoft.com/office/powerpoint/2010/main" val="3022647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566928"/>
            <a:ext cx="9144000" cy="804672"/>
          </a:xfrm>
        </p:spPr>
        <p:txBody>
          <a:bodyPr/>
          <a:lstStyle/>
          <a:p>
            <a:r>
              <a:rPr lang="en-US" dirty="0"/>
              <a:t>Before Submitting Your Appeal (2/3)</a:t>
            </a:r>
          </a:p>
        </p:txBody>
      </p:sp>
      <p:sp>
        <p:nvSpPr>
          <p:cNvPr id="2" name="TextBox 1"/>
          <p:cNvSpPr txBox="1"/>
          <p:nvPr/>
        </p:nvSpPr>
        <p:spPr>
          <a:xfrm>
            <a:off x="228600" y="1646009"/>
            <a:ext cx="8610600" cy="5262979"/>
          </a:xfrm>
          <a:prstGeom prst="rect">
            <a:avLst/>
          </a:prstGeom>
          <a:noFill/>
        </p:spPr>
        <p:txBody>
          <a:bodyPr wrap="square" rtlCol="0">
            <a:spAutoFit/>
          </a:bodyPr>
          <a:lstStyle/>
          <a:p>
            <a:pPr marL="342900" indent="-342900">
              <a:buFont typeface="Arial" panose="020B0604020202020204" pitchFamily="34" charset="0"/>
              <a:buChar char="•"/>
            </a:pPr>
            <a:r>
              <a:rPr lang="en-US" sz="2200" dirty="0"/>
              <a:t>In limited circumstances, OPM will consider certain documents that were prepared after the application deadline due to the organization having difficulty obtaining required documents because of adherence to CDC COVID-19 social distancing guidelines and pandemic-related limitations with the company contracted to conduct audits or reviews of financial statements and/or prepare tax return. </a:t>
            </a:r>
          </a:p>
          <a:p>
            <a:pPr marL="342900" indent="-342900">
              <a:buFont typeface="Arial" panose="020B0604020202020204" pitchFamily="34" charset="0"/>
              <a:buChar char="•"/>
            </a:pPr>
            <a:r>
              <a:rPr lang="en-US" sz="2200" dirty="0"/>
              <a:t>The charity must submit a brief narrative in its appeal to explain why the documents were not available prior to the application deadline (February 26, 2021), as required by CFC Regulations at § 950.204. </a:t>
            </a:r>
          </a:p>
          <a:p>
            <a:pPr marL="342900" indent="-342900">
              <a:buFont typeface="Arial" panose="020B0604020202020204" pitchFamily="34" charset="0"/>
              <a:buChar char="•"/>
            </a:pPr>
            <a:r>
              <a:rPr lang="en-US" sz="2200" dirty="0"/>
              <a:t>Waiver requests of financial statements and/or tax documents requirements will not be considered.</a:t>
            </a:r>
          </a:p>
          <a:p>
            <a:pPr marL="800100" lvl="1" indent="-342900">
              <a:buFont typeface="Arial" panose="020B0604020202020204" pitchFamily="34" charset="0"/>
              <a:buChar char="•"/>
            </a:pPr>
            <a:endParaRPr lang="en-US" sz="2200" dirty="0"/>
          </a:p>
          <a:p>
            <a:pPr marL="342900" indent="-342900">
              <a:buFont typeface="Wingdings" panose="05000000000000000000" pitchFamily="2" charset="2"/>
              <a:buChar char="§"/>
            </a:pPr>
            <a:endParaRPr lang="en-US" sz="2200" i="1" dirty="0"/>
          </a:p>
          <a:p>
            <a:pPr lvl="0"/>
            <a:endParaRPr lang="en-US" sz="800" dirty="0"/>
          </a:p>
          <a:p>
            <a:pPr marL="342900" lvl="0" indent="-342900">
              <a:buFont typeface="Wingdings" panose="05000000000000000000" pitchFamily="2" charset="2"/>
              <a:buChar char="§"/>
            </a:pPr>
            <a:endParaRPr lang="en-US" sz="2200" dirty="0"/>
          </a:p>
          <a:p>
            <a:endParaRPr lang="en-US" sz="2000" dirty="0"/>
          </a:p>
        </p:txBody>
      </p:sp>
      <p:sp>
        <p:nvSpPr>
          <p:cNvPr id="4" name="Slide Number Placeholder 3"/>
          <p:cNvSpPr>
            <a:spLocks noGrp="1"/>
          </p:cNvSpPr>
          <p:nvPr>
            <p:ph type="sldNum" sz="quarter" idx="4"/>
          </p:nvPr>
        </p:nvSpPr>
        <p:spPr/>
        <p:txBody>
          <a:bodyPr/>
          <a:lstStyle/>
          <a:p>
            <a:fld id="{9A130CC6-AF16-4E75-B386-B0184CCD31FF}" type="slidenum">
              <a:rPr lang="en-US" smtClean="0"/>
              <a:pPr/>
              <a:t>4</a:t>
            </a:fld>
            <a:endParaRPr lang="en-US" dirty="0"/>
          </a:p>
        </p:txBody>
      </p:sp>
    </p:spTree>
    <p:extLst>
      <p:ext uri="{BB962C8B-B14F-4D97-AF65-F5344CB8AC3E}">
        <p14:creationId xmlns:p14="http://schemas.microsoft.com/office/powerpoint/2010/main" val="2007186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Pro forma IRS Form 990</a:t>
            </a:r>
          </a:p>
        </p:txBody>
      </p:sp>
      <p:sp>
        <p:nvSpPr>
          <p:cNvPr id="2" name="TextBox 1"/>
          <p:cNvSpPr txBox="1"/>
          <p:nvPr/>
        </p:nvSpPr>
        <p:spPr>
          <a:xfrm>
            <a:off x="228600" y="1646009"/>
            <a:ext cx="8534400" cy="4401205"/>
          </a:xfrm>
          <a:prstGeom prst="rect">
            <a:avLst/>
          </a:prstGeom>
          <a:noFill/>
        </p:spPr>
        <p:txBody>
          <a:bodyPr wrap="square" rtlCol="0">
            <a:spAutoFit/>
          </a:bodyPr>
          <a:lstStyle/>
          <a:p>
            <a:pPr marL="342900" indent="-342900">
              <a:buFont typeface="Wingdings" panose="05000000000000000000" pitchFamily="2" charset="2"/>
              <a:buChar char="§"/>
            </a:pPr>
            <a:r>
              <a:rPr lang="en-US" sz="2000" dirty="0"/>
              <a:t>The pro forma IRS Form 990 is not a different version of the IRS Form 990</a:t>
            </a:r>
          </a:p>
          <a:p>
            <a:pPr marL="342900" indent="-342900">
              <a:buFont typeface="Wingdings" panose="05000000000000000000" pitchFamily="2" charset="2"/>
              <a:buChar char="§"/>
            </a:pPr>
            <a:r>
              <a:rPr lang="en-US" sz="2000" dirty="0"/>
              <a:t>It is the same form but with only certain parts completed for CFC purposes</a:t>
            </a:r>
          </a:p>
          <a:p>
            <a:pPr marL="342900" indent="-342900">
              <a:buFont typeface="Wingdings" panose="05000000000000000000" pitchFamily="2" charset="2"/>
              <a:buChar char="§"/>
            </a:pPr>
            <a:r>
              <a:rPr lang="en-US" sz="2000" dirty="0"/>
              <a:t>A blank IRS Form 990 can be downloaded on Step 8 of the application </a:t>
            </a:r>
          </a:p>
          <a:p>
            <a:pPr marL="342900" indent="-342900">
              <a:buFont typeface="Wingdings" panose="05000000000000000000" pitchFamily="2" charset="2"/>
              <a:buChar char="§"/>
            </a:pPr>
            <a:r>
              <a:rPr lang="en-US" sz="2200" dirty="0"/>
              <a:t>The following sections must be completed: </a:t>
            </a:r>
          </a:p>
          <a:p>
            <a:pPr marL="800100" lvl="1" indent="-342900">
              <a:buFont typeface="Arial" panose="020B0604020202020204" pitchFamily="34" charset="0"/>
              <a:buChar char="•"/>
            </a:pPr>
            <a:r>
              <a:rPr lang="en-US" sz="2200" dirty="0"/>
              <a:t>Page 1, Items A-M; </a:t>
            </a:r>
          </a:p>
          <a:p>
            <a:pPr marL="800100" lvl="1" indent="-342900">
              <a:buFont typeface="Arial" panose="020B0604020202020204" pitchFamily="34" charset="0"/>
              <a:buChar char="•"/>
            </a:pPr>
            <a:r>
              <a:rPr lang="en-US" sz="2200" dirty="0"/>
              <a:t>Part I (Summary)</a:t>
            </a:r>
          </a:p>
          <a:p>
            <a:pPr marL="800100" lvl="1" indent="-342900">
              <a:buFont typeface="Arial" panose="020B0604020202020204" pitchFamily="34" charset="0"/>
              <a:buChar char="•"/>
            </a:pPr>
            <a:r>
              <a:rPr lang="en-US" sz="2200" dirty="0"/>
              <a:t>Lines 1-4 only; </a:t>
            </a:r>
          </a:p>
          <a:p>
            <a:pPr marL="800100" lvl="1" indent="-342900">
              <a:buFont typeface="Arial" panose="020B0604020202020204" pitchFamily="34" charset="0"/>
              <a:buChar char="•"/>
            </a:pPr>
            <a:r>
              <a:rPr lang="en-US" sz="2200" dirty="0"/>
              <a:t>Part II (Signature Block); </a:t>
            </a:r>
          </a:p>
          <a:p>
            <a:pPr marL="800100" lvl="1" indent="-342900">
              <a:buFont typeface="Arial" panose="020B0604020202020204" pitchFamily="34" charset="0"/>
              <a:buChar char="•"/>
            </a:pPr>
            <a:r>
              <a:rPr lang="en-US" sz="2200" dirty="0"/>
              <a:t>Part VII (Compensation - section A only); </a:t>
            </a:r>
          </a:p>
          <a:p>
            <a:pPr marL="800100" lvl="1" indent="-342900">
              <a:buFont typeface="Arial" panose="020B0604020202020204" pitchFamily="34" charset="0"/>
              <a:buChar char="•"/>
            </a:pPr>
            <a:r>
              <a:rPr lang="en-US" sz="2200" dirty="0"/>
              <a:t>Part VIII (Statement of Revenues); </a:t>
            </a:r>
          </a:p>
          <a:p>
            <a:pPr marL="800100" lvl="1" indent="-342900">
              <a:buFont typeface="Arial" panose="020B0604020202020204" pitchFamily="34" charset="0"/>
              <a:buChar char="•"/>
            </a:pPr>
            <a:r>
              <a:rPr lang="en-US" sz="2200" dirty="0"/>
              <a:t>Part IX (Statement of Functional Expenses); and</a:t>
            </a:r>
          </a:p>
          <a:p>
            <a:pPr marL="800100" lvl="1" indent="-342900">
              <a:buFont typeface="Arial" panose="020B0604020202020204" pitchFamily="34" charset="0"/>
              <a:buChar char="•"/>
            </a:pPr>
            <a:r>
              <a:rPr lang="en-US" sz="2200" dirty="0"/>
              <a:t>Part XII (Financial Statements and Reporting)</a:t>
            </a:r>
            <a:endParaRPr lang="en-US" sz="2000" dirty="0"/>
          </a:p>
          <a:p>
            <a:pPr lvl="1"/>
            <a:endParaRPr lang="en-US" sz="22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40</a:t>
            </a:fld>
            <a:endParaRPr lang="en-US" dirty="0"/>
          </a:p>
        </p:txBody>
      </p:sp>
      <p:sp>
        <p:nvSpPr>
          <p:cNvPr id="4" name="Rectangle 3">
            <a:extLst>
              <a:ext uri="{FF2B5EF4-FFF2-40B4-BE49-F238E27FC236}">
                <a16:creationId xmlns:a16="http://schemas.microsoft.com/office/drawing/2014/main" id="{9E924274-07C1-4675-B288-651B29737778}"/>
              </a:ext>
            </a:extLst>
          </p:cNvPr>
          <p:cNvSpPr/>
          <p:nvPr/>
        </p:nvSpPr>
        <p:spPr>
          <a:xfrm>
            <a:off x="-990600" y="5662493"/>
            <a:ext cx="8686800" cy="769441"/>
          </a:xfrm>
          <a:prstGeom prst="rect">
            <a:avLst/>
          </a:prstGeom>
        </p:spPr>
        <p:txBody>
          <a:bodyPr wrap="square">
            <a:spAutoFit/>
          </a:bodyPr>
          <a:lstStyle/>
          <a:p>
            <a:pPr algn="ctr"/>
            <a:r>
              <a:rPr lang="en-US" sz="2200" b="1" dirty="0">
                <a:solidFill>
                  <a:srgbClr val="FF0000"/>
                </a:solidFill>
              </a:rPr>
              <a:t>Any required sections remaining incomplete will result </a:t>
            </a:r>
          </a:p>
          <a:p>
            <a:pPr algn="ctr"/>
            <a:r>
              <a:rPr lang="en-US" sz="2200" b="1" dirty="0">
                <a:solidFill>
                  <a:srgbClr val="FF0000"/>
                </a:solidFill>
              </a:rPr>
              <a:t>in an unsuccessful appeal</a:t>
            </a:r>
          </a:p>
        </p:txBody>
      </p:sp>
    </p:spTree>
    <p:extLst>
      <p:ext uri="{BB962C8B-B14F-4D97-AF65-F5344CB8AC3E}">
        <p14:creationId xmlns:p14="http://schemas.microsoft.com/office/powerpoint/2010/main" val="3802255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4"/>
          </p:nvPr>
        </p:nvSpPr>
        <p:spPr/>
        <p:txBody>
          <a:bodyPr/>
          <a:lstStyle/>
          <a:p>
            <a:fld id="{9A130CC6-AF16-4E75-B386-B0184CCD31FF}" type="slidenum">
              <a:rPr lang="en-US" smtClean="0"/>
              <a:pPr/>
              <a:t>41</a:t>
            </a:fld>
            <a:endParaRPr lang="en-US" dirty="0"/>
          </a:p>
        </p:txBody>
      </p:sp>
      <p:pic>
        <p:nvPicPr>
          <p:cNvPr id="2" name="Picture 1"/>
          <p:cNvPicPr>
            <a:picLocks noChangeAspect="1"/>
          </p:cNvPicPr>
          <p:nvPr/>
        </p:nvPicPr>
        <p:blipFill>
          <a:blip r:embed="rId3"/>
          <a:stretch>
            <a:fillRect/>
          </a:stretch>
        </p:blipFill>
        <p:spPr>
          <a:xfrm>
            <a:off x="2001958" y="584349"/>
            <a:ext cx="4486766" cy="5965920"/>
          </a:xfrm>
          <a:prstGeom prst="rect">
            <a:avLst/>
          </a:prstGeom>
        </p:spPr>
      </p:pic>
    </p:spTree>
    <p:extLst>
      <p:ext uri="{BB962C8B-B14F-4D97-AF65-F5344CB8AC3E}">
        <p14:creationId xmlns:p14="http://schemas.microsoft.com/office/powerpoint/2010/main" val="3641009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4"/>
          </p:nvPr>
        </p:nvSpPr>
        <p:spPr/>
        <p:txBody>
          <a:bodyPr/>
          <a:lstStyle/>
          <a:p>
            <a:fld id="{9A130CC6-AF16-4E75-B386-B0184CCD31FF}" type="slidenum">
              <a:rPr lang="en-US" smtClean="0"/>
              <a:pPr/>
              <a:t>42</a:t>
            </a:fld>
            <a:endParaRPr lang="en-US" dirty="0"/>
          </a:p>
        </p:txBody>
      </p:sp>
      <p:pic>
        <p:nvPicPr>
          <p:cNvPr id="4" name="Picture 3"/>
          <p:cNvPicPr>
            <a:picLocks noChangeAspect="1"/>
          </p:cNvPicPr>
          <p:nvPr/>
        </p:nvPicPr>
        <p:blipFill>
          <a:blip r:embed="rId3"/>
          <a:stretch>
            <a:fillRect/>
          </a:stretch>
        </p:blipFill>
        <p:spPr>
          <a:xfrm>
            <a:off x="2131088" y="608076"/>
            <a:ext cx="4595027" cy="6021324"/>
          </a:xfrm>
          <a:prstGeom prst="rect">
            <a:avLst/>
          </a:prstGeom>
        </p:spPr>
      </p:pic>
    </p:spTree>
    <p:extLst>
      <p:ext uri="{BB962C8B-B14F-4D97-AF65-F5344CB8AC3E}">
        <p14:creationId xmlns:p14="http://schemas.microsoft.com/office/powerpoint/2010/main" val="249307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4"/>
          </p:nvPr>
        </p:nvSpPr>
        <p:spPr/>
        <p:txBody>
          <a:bodyPr/>
          <a:lstStyle/>
          <a:p>
            <a:fld id="{9A130CC6-AF16-4E75-B386-B0184CCD31FF}" type="slidenum">
              <a:rPr lang="en-US" smtClean="0"/>
              <a:pPr/>
              <a:t>43</a:t>
            </a:fld>
            <a:endParaRPr lang="en-US" dirty="0"/>
          </a:p>
        </p:txBody>
      </p:sp>
      <p:pic>
        <p:nvPicPr>
          <p:cNvPr id="2" name="Picture 1"/>
          <p:cNvPicPr>
            <a:picLocks noChangeAspect="1"/>
          </p:cNvPicPr>
          <p:nvPr/>
        </p:nvPicPr>
        <p:blipFill>
          <a:blip r:embed="rId3"/>
          <a:stretch>
            <a:fillRect/>
          </a:stretch>
        </p:blipFill>
        <p:spPr>
          <a:xfrm>
            <a:off x="2209344" y="640739"/>
            <a:ext cx="4525564" cy="5988661"/>
          </a:xfrm>
          <a:prstGeom prst="rect">
            <a:avLst/>
          </a:prstGeom>
        </p:spPr>
      </p:pic>
    </p:spTree>
    <p:extLst>
      <p:ext uri="{BB962C8B-B14F-4D97-AF65-F5344CB8AC3E}">
        <p14:creationId xmlns:p14="http://schemas.microsoft.com/office/powerpoint/2010/main" val="1619535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4"/>
          </p:nvPr>
        </p:nvSpPr>
        <p:spPr/>
        <p:txBody>
          <a:bodyPr/>
          <a:lstStyle/>
          <a:p>
            <a:fld id="{9A130CC6-AF16-4E75-B386-B0184CCD31FF}" type="slidenum">
              <a:rPr lang="en-US" smtClean="0"/>
              <a:pPr/>
              <a:t>44</a:t>
            </a:fld>
            <a:endParaRPr lang="en-US" dirty="0"/>
          </a:p>
        </p:txBody>
      </p:sp>
      <p:pic>
        <p:nvPicPr>
          <p:cNvPr id="3" name="Picture 2"/>
          <p:cNvPicPr>
            <a:picLocks noChangeAspect="1"/>
          </p:cNvPicPr>
          <p:nvPr/>
        </p:nvPicPr>
        <p:blipFill>
          <a:blip r:embed="rId3"/>
          <a:stretch>
            <a:fillRect/>
          </a:stretch>
        </p:blipFill>
        <p:spPr>
          <a:xfrm>
            <a:off x="2066978" y="616285"/>
            <a:ext cx="4562423" cy="6013115"/>
          </a:xfrm>
          <a:prstGeom prst="rect">
            <a:avLst/>
          </a:prstGeom>
        </p:spPr>
      </p:pic>
    </p:spTree>
    <p:extLst>
      <p:ext uri="{BB962C8B-B14F-4D97-AF65-F5344CB8AC3E}">
        <p14:creationId xmlns:p14="http://schemas.microsoft.com/office/powerpoint/2010/main" val="1832853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4"/>
          </p:nvPr>
        </p:nvSpPr>
        <p:spPr/>
        <p:txBody>
          <a:bodyPr/>
          <a:lstStyle/>
          <a:p>
            <a:fld id="{9A130CC6-AF16-4E75-B386-B0184CCD31FF}" type="slidenum">
              <a:rPr lang="en-US" smtClean="0"/>
              <a:pPr/>
              <a:t>45</a:t>
            </a:fld>
            <a:endParaRPr lang="en-US" dirty="0"/>
          </a:p>
        </p:txBody>
      </p:sp>
      <p:pic>
        <p:nvPicPr>
          <p:cNvPr id="2" name="Picture 1"/>
          <p:cNvPicPr>
            <a:picLocks noChangeAspect="1"/>
          </p:cNvPicPr>
          <p:nvPr/>
        </p:nvPicPr>
        <p:blipFill>
          <a:blip r:embed="rId3"/>
          <a:stretch>
            <a:fillRect/>
          </a:stretch>
        </p:blipFill>
        <p:spPr>
          <a:xfrm>
            <a:off x="1662845" y="610332"/>
            <a:ext cx="6029325" cy="4933950"/>
          </a:xfrm>
          <a:prstGeom prst="rect">
            <a:avLst/>
          </a:prstGeom>
        </p:spPr>
      </p:pic>
    </p:spTree>
    <p:extLst>
      <p:ext uri="{BB962C8B-B14F-4D97-AF65-F5344CB8AC3E}">
        <p14:creationId xmlns:p14="http://schemas.microsoft.com/office/powerpoint/2010/main" val="35193761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Board Governance (1/5)</a:t>
            </a:r>
          </a:p>
        </p:txBody>
      </p:sp>
      <p:sp>
        <p:nvSpPr>
          <p:cNvPr id="2" name="TextBox 1"/>
          <p:cNvSpPr txBox="1"/>
          <p:nvPr/>
        </p:nvSpPr>
        <p:spPr>
          <a:xfrm>
            <a:off x="228600" y="1646009"/>
            <a:ext cx="8534400" cy="2800767"/>
          </a:xfrm>
          <a:prstGeom prst="rect">
            <a:avLst/>
          </a:prstGeom>
          <a:noFill/>
        </p:spPr>
        <p:txBody>
          <a:bodyPr wrap="square" rtlCol="0">
            <a:spAutoFit/>
          </a:bodyPr>
          <a:lstStyle/>
          <a:p>
            <a:pPr marL="342900" indent="-342900">
              <a:buFont typeface="Wingdings" panose="05000000000000000000" pitchFamily="2" charset="2"/>
              <a:buChar char="§"/>
            </a:pPr>
            <a:r>
              <a:rPr lang="en-US" sz="2200" dirty="0"/>
              <a:t>Number of voting members (Part I, Line 3) </a:t>
            </a:r>
            <a:r>
              <a:rPr lang="en-US" sz="2200" u="sng" dirty="0"/>
              <a:t>must be equal to or less than </a:t>
            </a:r>
            <a:r>
              <a:rPr lang="en-US" sz="2200" dirty="0"/>
              <a:t>the number of individuals reported as 'Individual trustee or director' or 'Institutional trustee’ (Part VII, Column C)</a:t>
            </a:r>
          </a:p>
          <a:p>
            <a:pPr marL="800100" lvl="1" indent="-342900">
              <a:buFont typeface="Arial" panose="020B0604020202020204" pitchFamily="34" charset="0"/>
              <a:buChar char="•"/>
            </a:pPr>
            <a:r>
              <a:rPr lang="en-US" sz="2200" dirty="0"/>
              <a:t>The IRS Form 990 instructions define a 'director or trustee' as a member of the organization's governing body but only if the member has voting rights</a:t>
            </a:r>
          </a:p>
          <a:p>
            <a:pPr marL="800100" lvl="1" indent="-342900">
              <a:buFont typeface="Arial" panose="020B0604020202020204" pitchFamily="34" charset="0"/>
              <a:buChar char="•"/>
            </a:pPr>
            <a:r>
              <a:rPr lang="en-US" sz="2200" dirty="0"/>
              <a:t>Therefore, individuals identified only as an 'Officer' do not count as trustees</a:t>
            </a:r>
          </a:p>
        </p:txBody>
      </p:sp>
      <p:sp>
        <p:nvSpPr>
          <p:cNvPr id="3" name="Slide Number Placeholder 2"/>
          <p:cNvSpPr>
            <a:spLocks noGrp="1"/>
          </p:cNvSpPr>
          <p:nvPr>
            <p:ph type="sldNum" sz="quarter" idx="4"/>
          </p:nvPr>
        </p:nvSpPr>
        <p:spPr/>
        <p:txBody>
          <a:bodyPr/>
          <a:lstStyle/>
          <a:p>
            <a:fld id="{9A130CC6-AF16-4E75-B386-B0184CCD31FF}" type="slidenum">
              <a:rPr lang="en-US" smtClean="0"/>
              <a:pPr/>
              <a:t>46</a:t>
            </a:fld>
            <a:endParaRPr lang="en-US" dirty="0"/>
          </a:p>
        </p:txBody>
      </p:sp>
    </p:spTree>
    <p:extLst>
      <p:ext uri="{BB962C8B-B14F-4D97-AF65-F5344CB8AC3E}">
        <p14:creationId xmlns:p14="http://schemas.microsoft.com/office/powerpoint/2010/main" val="2718263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562475" y="3424237"/>
            <a:ext cx="19050" cy="9525"/>
          </a:xfrm>
          <a:prstGeom prst="rect">
            <a:avLst/>
          </a:prstGeom>
        </p:spPr>
      </p:pic>
      <p:pic>
        <p:nvPicPr>
          <p:cNvPr id="11" name="Picture 10"/>
          <p:cNvPicPr>
            <a:picLocks noChangeAspect="1"/>
          </p:cNvPicPr>
          <p:nvPr/>
        </p:nvPicPr>
        <p:blipFill>
          <a:blip r:embed="rId4"/>
          <a:stretch>
            <a:fillRect/>
          </a:stretch>
        </p:blipFill>
        <p:spPr>
          <a:xfrm>
            <a:off x="1752600" y="685800"/>
            <a:ext cx="5867400" cy="583856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200" y="152400"/>
            <a:ext cx="4233325" cy="4233325"/>
          </a:xfrm>
          <a:prstGeom prst="rect">
            <a:avLst/>
          </a:prstGeom>
        </p:spPr>
      </p:pic>
      <p:sp>
        <p:nvSpPr>
          <p:cNvPr id="14" name="Slide Number Placeholder 13"/>
          <p:cNvSpPr>
            <a:spLocks noGrp="1"/>
          </p:cNvSpPr>
          <p:nvPr>
            <p:ph type="sldNum" sz="quarter" idx="4"/>
          </p:nvPr>
        </p:nvSpPr>
        <p:spPr/>
        <p:txBody>
          <a:bodyPr/>
          <a:lstStyle/>
          <a:p>
            <a:fld id="{9A130CC6-AF16-4E75-B386-B0184CCD31FF}" type="slidenum">
              <a:rPr lang="en-US" smtClean="0"/>
              <a:pPr/>
              <a:t>47</a:t>
            </a:fld>
            <a:endParaRPr lang="en-US" dirty="0"/>
          </a:p>
        </p:txBody>
      </p:sp>
    </p:spTree>
    <p:extLst>
      <p:ext uri="{BB962C8B-B14F-4D97-AF65-F5344CB8AC3E}">
        <p14:creationId xmlns:p14="http://schemas.microsoft.com/office/powerpoint/2010/main" val="839253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76400" y="567600"/>
            <a:ext cx="6019800" cy="5956930"/>
          </a:xfrm>
          <a:prstGeom prst="rect">
            <a:avLst/>
          </a:prstGeom>
        </p:spPr>
      </p:pic>
      <p:pic>
        <p:nvPicPr>
          <p:cNvPr id="9" name="Picture 8"/>
          <p:cNvPicPr>
            <a:picLocks noChangeAspect="1"/>
          </p:cNvPicPr>
          <p:nvPr/>
        </p:nvPicPr>
        <p:blipFill>
          <a:blip r:embed="rId4"/>
          <a:stretch>
            <a:fillRect/>
          </a:stretch>
        </p:blipFill>
        <p:spPr>
          <a:xfrm>
            <a:off x="4562475" y="3424237"/>
            <a:ext cx="19050" cy="952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400" y="0"/>
            <a:ext cx="3714749" cy="3810000"/>
          </a:xfrm>
          <a:prstGeom prst="rect">
            <a:avLst/>
          </a:prstGeom>
        </p:spPr>
      </p:pic>
      <p:sp>
        <p:nvSpPr>
          <p:cNvPr id="2" name="Slide Number Placeholder 1"/>
          <p:cNvSpPr>
            <a:spLocks noGrp="1"/>
          </p:cNvSpPr>
          <p:nvPr>
            <p:ph type="sldNum" sz="quarter" idx="4"/>
          </p:nvPr>
        </p:nvSpPr>
        <p:spPr/>
        <p:txBody>
          <a:bodyPr/>
          <a:lstStyle/>
          <a:p>
            <a:fld id="{9A130CC6-AF16-4E75-B386-B0184CCD31FF}" type="slidenum">
              <a:rPr lang="en-US" smtClean="0"/>
              <a:pPr/>
              <a:t>48</a:t>
            </a:fld>
            <a:endParaRPr lang="en-US" dirty="0"/>
          </a:p>
        </p:txBody>
      </p:sp>
    </p:spTree>
    <p:extLst>
      <p:ext uri="{BB962C8B-B14F-4D97-AF65-F5344CB8AC3E}">
        <p14:creationId xmlns:p14="http://schemas.microsoft.com/office/powerpoint/2010/main" val="29886813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Board Governance (4/5)</a:t>
            </a:r>
          </a:p>
        </p:txBody>
      </p:sp>
      <p:sp>
        <p:nvSpPr>
          <p:cNvPr id="2" name="TextBox 1"/>
          <p:cNvSpPr txBox="1"/>
          <p:nvPr/>
        </p:nvSpPr>
        <p:spPr>
          <a:xfrm>
            <a:off x="417490" y="1646009"/>
            <a:ext cx="8345510" cy="3785652"/>
          </a:xfrm>
          <a:prstGeom prst="rect">
            <a:avLst/>
          </a:prstGeom>
          <a:noFill/>
        </p:spPr>
        <p:txBody>
          <a:bodyPr wrap="square" rtlCol="0">
            <a:spAutoFit/>
          </a:bodyPr>
          <a:lstStyle/>
          <a:p>
            <a:pPr marL="342900" indent="-342900">
              <a:buFont typeface="Wingdings" panose="05000000000000000000" pitchFamily="2" charset="2"/>
              <a:buChar char="§"/>
            </a:pPr>
            <a:r>
              <a:rPr lang="en-US" sz="2000" dirty="0"/>
              <a:t>For each trustee, compensation information must be reported on Part VII, Columns D, E, and F; each column must be completed</a:t>
            </a:r>
          </a:p>
          <a:p>
            <a:pPr marL="342900" indent="-342900">
              <a:buFont typeface="Wingdings" panose="05000000000000000000" pitchFamily="2" charset="2"/>
              <a:buChar char="§"/>
            </a:pPr>
            <a:r>
              <a:rPr lang="en-US" sz="2000" dirty="0"/>
              <a:t>If no compensation was received, “0” must be entered or the box above the table on Part VII must be checked to disclose that neither the organization nor any related organization compensated any officer, director, or trustee during the fiscal period</a:t>
            </a:r>
          </a:p>
          <a:p>
            <a:pPr marL="800100" lvl="1" indent="-342900">
              <a:buFont typeface="Arial" panose="020B0604020202020204" pitchFamily="34" charset="0"/>
              <a:buChar char="•"/>
            </a:pPr>
            <a:r>
              <a:rPr lang="en-US" sz="2000" dirty="0"/>
              <a:t>If no compensation was received, enter “0”. OPM will not interpret a blank response as $0</a:t>
            </a:r>
          </a:p>
          <a:p>
            <a:pPr marL="342900" indent="-342900">
              <a:buFont typeface="Wingdings" panose="05000000000000000000" pitchFamily="2" charset="2"/>
              <a:buChar char="§"/>
            </a:pPr>
            <a:r>
              <a:rPr lang="en-US" sz="2000" dirty="0"/>
              <a:t>Changes to the reporting of the organization’s governing body on the IRS Form 990 requires that the document be amended and submitted to the IRS and to OPM (unless it is a pro forma IRS Form 990)</a:t>
            </a:r>
          </a:p>
          <a:p>
            <a:pPr marL="342900" indent="-342900">
              <a:buFont typeface="Wingdings" panose="05000000000000000000" pitchFamily="2" charset="2"/>
              <a:buChar char="§"/>
            </a:pPr>
            <a:endParaRPr lang="en-US" sz="20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49</a:t>
            </a:fld>
            <a:endParaRPr lang="en-US" dirty="0"/>
          </a:p>
        </p:txBody>
      </p:sp>
    </p:spTree>
    <p:extLst>
      <p:ext uri="{BB962C8B-B14F-4D97-AF65-F5344CB8AC3E}">
        <p14:creationId xmlns:p14="http://schemas.microsoft.com/office/powerpoint/2010/main" val="242537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566928"/>
            <a:ext cx="9144000" cy="804672"/>
          </a:xfrm>
        </p:spPr>
        <p:txBody>
          <a:bodyPr/>
          <a:lstStyle/>
          <a:p>
            <a:r>
              <a:rPr lang="en-US" dirty="0"/>
              <a:t>Before Submitting Your Appeal (3/3)</a:t>
            </a:r>
          </a:p>
        </p:txBody>
      </p:sp>
      <p:sp>
        <p:nvSpPr>
          <p:cNvPr id="2" name="TextBox 1"/>
          <p:cNvSpPr txBox="1"/>
          <p:nvPr/>
        </p:nvSpPr>
        <p:spPr>
          <a:xfrm>
            <a:off x="266700" y="1688068"/>
            <a:ext cx="8610599" cy="5416868"/>
          </a:xfrm>
          <a:prstGeom prst="rect">
            <a:avLst/>
          </a:prstGeom>
          <a:noFill/>
        </p:spPr>
        <p:txBody>
          <a:bodyPr wrap="square" rtlCol="0">
            <a:spAutoFit/>
          </a:bodyPr>
          <a:lstStyle/>
          <a:p>
            <a:pPr marL="342900" indent="-342900">
              <a:buFont typeface="Wingdings" panose="05000000000000000000" pitchFamily="2" charset="2"/>
              <a:buChar char="§"/>
            </a:pPr>
            <a:r>
              <a:rPr lang="en-US" sz="2200" dirty="0">
                <a:solidFill>
                  <a:srgbClr val="FF0000"/>
                </a:solidFill>
              </a:rPr>
              <a:t>Listen to this training in its entirety</a:t>
            </a:r>
          </a:p>
          <a:p>
            <a:pPr marL="342900" indent="-342900">
              <a:buFont typeface="Wingdings" panose="05000000000000000000" pitchFamily="2" charset="2"/>
              <a:buChar char="§"/>
            </a:pPr>
            <a:r>
              <a:rPr lang="en-US" sz="2200" dirty="0"/>
              <a:t>CFC staff will not review any parts of a charity’s appeal before it is submitted to the OPM Director</a:t>
            </a:r>
          </a:p>
          <a:p>
            <a:pPr marL="342900" indent="-342900">
              <a:buFont typeface="Wingdings" panose="05000000000000000000" pitchFamily="2" charset="2"/>
              <a:buChar char="§"/>
            </a:pPr>
            <a:r>
              <a:rPr lang="en-US" sz="2200" dirty="0"/>
              <a:t>This training, along with guidance previously mentioned, are the resources available to assist charities on how to cure application deficiencies</a:t>
            </a:r>
          </a:p>
          <a:p>
            <a:pPr marL="342900" indent="-342900">
              <a:buFont typeface="Wingdings" panose="05000000000000000000" pitchFamily="2" charset="2"/>
              <a:buChar char="§"/>
            </a:pPr>
            <a:r>
              <a:rPr lang="en-US" sz="2200" dirty="0"/>
              <a:t>Only respond to the deficiencies noted in your eligibility letter</a:t>
            </a:r>
          </a:p>
          <a:p>
            <a:pPr marL="342900" indent="-342900">
              <a:buFont typeface="Wingdings" panose="05000000000000000000" pitchFamily="2" charset="2"/>
              <a:buChar char="§"/>
            </a:pPr>
            <a:r>
              <a:rPr lang="en-US" sz="2200" dirty="0"/>
              <a:t>Take a deep breath </a:t>
            </a:r>
          </a:p>
          <a:p>
            <a:pPr marL="800100" lvl="1" indent="-342900">
              <a:buFont typeface="Arial" panose="020B0604020202020204" pitchFamily="34" charset="0"/>
              <a:buChar char="•"/>
            </a:pPr>
            <a:r>
              <a:rPr lang="en-US" sz="2200" dirty="0"/>
              <a:t>Most deficiencies can be cured on appeal </a:t>
            </a:r>
          </a:p>
          <a:p>
            <a:pPr marL="800100" lvl="1" indent="-342900">
              <a:buFont typeface="Arial" panose="020B0604020202020204" pitchFamily="34" charset="0"/>
              <a:buChar char="•"/>
            </a:pPr>
            <a:r>
              <a:rPr lang="en-US" sz="2200" dirty="0"/>
              <a:t>Majority of denied charities are successful on appeal</a:t>
            </a:r>
          </a:p>
          <a:p>
            <a:pPr lvl="1"/>
            <a:endParaRPr lang="en-US" sz="2200" dirty="0"/>
          </a:p>
          <a:p>
            <a:pPr marL="800100" lvl="1" indent="-342900">
              <a:buFont typeface="Arial" panose="020B0604020202020204" pitchFamily="34" charset="0"/>
              <a:buChar char="•"/>
            </a:pPr>
            <a:endParaRPr lang="en-US" sz="2200" dirty="0"/>
          </a:p>
          <a:p>
            <a:endParaRPr lang="en-US" sz="2200" dirty="0"/>
          </a:p>
          <a:p>
            <a:endParaRPr lang="en-US" sz="2000" b="1" dirty="0"/>
          </a:p>
          <a:p>
            <a:endParaRPr lang="en-US" sz="2000" b="1" dirty="0"/>
          </a:p>
          <a:p>
            <a:endParaRPr lang="en-US" sz="2000" dirty="0"/>
          </a:p>
        </p:txBody>
      </p:sp>
      <p:sp>
        <p:nvSpPr>
          <p:cNvPr id="10" name="TextBox 9"/>
          <p:cNvSpPr txBox="1"/>
          <p:nvPr/>
        </p:nvSpPr>
        <p:spPr>
          <a:xfrm>
            <a:off x="2133600" y="4800600"/>
            <a:ext cx="184731" cy="369332"/>
          </a:xfrm>
          <a:prstGeom prst="rect">
            <a:avLst/>
          </a:prstGeom>
          <a:noFill/>
        </p:spPr>
        <p:txBody>
          <a:bodyPr wrap="none" rtlCol="0">
            <a:spAutoFit/>
          </a:bodyPr>
          <a:lstStyle/>
          <a:p>
            <a:endParaRPr lang="en-US" dirty="0"/>
          </a:p>
        </p:txBody>
      </p:sp>
      <p:sp>
        <p:nvSpPr>
          <p:cNvPr id="11" name="Slide Number Placeholder 10"/>
          <p:cNvSpPr>
            <a:spLocks noGrp="1"/>
          </p:cNvSpPr>
          <p:nvPr>
            <p:ph type="sldNum" sz="quarter" idx="4"/>
          </p:nvPr>
        </p:nvSpPr>
        <p:spPr/>
        <p:txBody>
          <a:bodyPr/>
          <a:lstStyle/>
          <a:p>
            <a:fld id="{9A130CC6-AF16-4E75-B386-B0184CCD31FF}" type="slidenum">
              <a:rPr lang="en-US" smtClean="0"/>
              <a:pPr/>
              <a:t>5</a:t>
            </a:fld>
            <a:endParaRPr lang="en-US" dirty="0"/>
          </a:p>
        </p:txBody>
      </p:sp>
    </p:spTree>
    <p:extLst>
      <p:ext uri="{BB962C8B-B14F-4D97-AF65-F5344CB8AC3E}">
        <p14:creationId xmlns:p14="http://schemas.microsoft.com/office/powerpoint/2010/main" val="16790731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Board Governance (5/5)</a:t>
            </a:r>
          </a:p>
        </p:txBody>
      </p:sp>
      <p:sp>
        <p:nvSpPr>
          <p:cNvPr id="2" name="TextBox 1"/>
          <p:cNvSpPr txBox="1"/>
          <p:nvPr/>
        </p:nvSpPr>
        <p:spPr>
          <a:xfrm>
            <a:off x="228600" y="1646009"/>
            <a:ext cx="8534400" cy="2431435"/>
          </a:xfrm>
          <a:prstGeom prst="rect">
            <a:avLst/>
          </a:prstGeom>
          <a:noFill/>
        </p:spPr>
        <p:txBody>
          <a:bodyPr wrap="square" rtlCol="0">
            <a:spAutoFit/>
          </a:bodyPr>
          <a:lstStyle/>
          <a:p>
            <a:pPr marL="342900" lvl="0" indent="-342900">
              <a:buFont typeface="Wingdings" panose="05000000000000000000" pitchFamily="2" charset="2"/>
              <a:buChar char="§"/>
            </a:pPr>
            <a:r>
              <a:rPr lang="en-US" sz="2200" dirty="0"/>
              <a:t>The appeal will not be overturned if:</a:t>
            </a:r>
          </a:p>
          <a:p>
            <a:pPr marL="800100" lvl="1" indent="-342900">
              <a:buFont typeface="Arial" panose="020B0604020202020204" pitchFamily="34" charset="0"/>
              <a:buChar char="•"/>
            </a:pPr>
            <a:r>
              <a:rPr lang="en-US" sz="2200" dirty="0"/>
              <a:t>The number of voting members (Part I, Line 3) exceeds the number of trustees (Part VII) </a:t>
            </a:r>
          </a:p>
          <a:p>
            <a:pPr marL="800100" lvl="1" indent="-342900">
              <a:buFont typeface="Arial" panose="020B0604020202020204" pitchFamily="34" charset="0"/>
              <a:buChar char="•"/>
            </a:pPr>
            <a:r>
              <a:rPr lang="en-US" sz="2200" dirty="0"/>
              <a:t>Compensation information is not provided for each trustee (in Part VII, Columns D, E, and F)</a:t>
            </a:r>
          </a:p>
          <a:p>
            <a:pPr marL="800100" lvl="1" indent="-342900">
              <a:buFont typeface="Arial" panose="020B0604020202020204" pitchFamily="34" charset="0"/>
              <a:buChar char="•"/>
            </a:pPr>
            <a:r>
              <a:rPr lang="en-US" sz="2200" dirty="0"/>
              <a:t>The majority of the trustees received compensation</a:t>
            </a:r>
          </a:p>
          <a:p>
            <a:pPr lvl="1"/>
            <a:endParaRPr lang="en-US" sz="20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50</a:t>
            </a:fld>
            <a:endParaRPr lang="en-US" dirty="0"/>
          </a:p>
        </p:txBody>
      </p:sp>
    </p:spTree>
    <p:extLst>
      <p:ext uri="{BB962C8B-B14F-4D97-AF65-F5344CB8AC3E}">
        <p14:creationId xmlns:p14="http://schemas.microsoft.com/office/powerpoint/2010/main" val="37016534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br>
              <a:rPr lang="en-US" sz="3000" dirty="0"/>
            </a:br>
            <a:r>
              <a:rPr lang="en-US" dirty="0"/>
              <a:t>Certification Statements  </a:t>
            </a:r>
          </a:p>
        </p:txBody>
      </p:sp>
      <p:sp>
        <p:nvSpPr>
          <p:cNvPr id="2" name="TextBox 1"/>
          <p:cNvSpPr txBox="1"/>
          <p:nvPr/>
        </p:nvSpPr>
        <p:spPr>
          <a:xfrm>
            <a:off x="417490" y="1646009"/>
            <a:ext cx="8345510" cy="3447098"/>
          </a:xfrm>
          <a:prstGeom prst="rect">
            <a:avLst/>
          </a:prstGeom>
          <a:noFill/>
        </p:spPr>
        <p:txBody>
          <a:bodyPr wrap="square" rtlCol="0">
            <a:spAutoFit/>
          </a:bodyPr>
          <a:lstStyle/>
          <a:p>
            <a:pPr marL="342900" indent="-342900">
              <a:buFont typeface="Wingdings" panose="05000000000000000000" pitchFamily="2" charset="2"/>
              <a:buChar char="§"/>
            </a:pPr>
            <a:r>
              <a:rPr lang="en-US" sz="2200" dirty="0"/>
              <a:t>If your organization was denied because of missing and/or incorrect certification statements on Steps 3-11, you must certify to the correct statements</a:t>
            </a:r>
          </a:p>
          <a:p>
            <a:pPr marL="342900" indent="-342900">
              <a:buFont typeface="Wingdings" panose="05000000000000000000" pitchFamily="2" charset="2"/>
              <a:buChar char="§"/>
            </a:pPr>
            <a:r>
              <a:rPr lang="en-US" sz="2200" dirty="0"/>
              <a:t>All organizations must certify to all certification statements, as applicable </a:t>
            </a:r>
          </a:p>
          <a:p>
            <a:pPr marL="342900" indent="-342900">
              <a:buFont typeface="Wingdings" panose="05000000000000000000" pitchFamily="2" charset="2"/>
              <a:buChar char="§"/>
            </a:pPr>
            <a:r>
              <a:rPr lang="en-US" sz="2200" dirty="0"/>
              <a:t>It the certification statement(s) do not appear on the appeals page for your organization, copy and paste the applicable statements into a Word document, sign and date it, and upload it as a .pdf with your appeal </a:t>
            </a:r>
          </a:p>
          <a:p>
            <a:pPr marL="342900" indent="-342900">
              <a:buFont typeface="Wingdings" panose="05000000000000000000" pitchFamily="2" charset="2"/>
              <a:buChar char="§"/>
            </a:pPr>
            <a:endParaRPr lang="en-US" sz="20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51</a:t>
            </a:fld>
            <a:endParaRPr lang="en-US" dirty="0"/>
          </a:p>
        </p:txBody>
      </p:sp>
    </p:spTree>
    <p:extLst>
      <p:ext uri="{BB962C8B-B14F-4D97-AF65-F5344CB8AC3E}">
        <p14:creationId xmlns:p14="http://schemas.microsoft.com/office/powerpoint/2010/main" val="10979758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609600"/>
            <a:ext cx="9144000" cy="804672"/>
          </a:xfrm>
        </p:spPr>
        <p:txBody>
          <a:bodyPr/>
          <a:lstStyle/>
          <a:p>
            <a:r>
              <a:rPr lang="en-US" dirty="0"/>
              <a:t>Appeal Decisions</a:t>
            </a:r>
          </a:p>
        </p:txBody>
      </p:sp>
      <p:sp>
        <p:nvSpPr>
          <p:cNvPr id="2" name="TextBox 1"/>
          <p:cNvSpPr txBox="1"/>
          <p:nvPr/>
        </p:nvSpPr>
        <p:spPr>
          <a:xfrm>
            <a:off x="228600" y="1646009"/>
            <a:ext cx="8534400" cy="3785652"/>
          </a:xfrm>
          <a:prstGeom prst="rect">
            <a:avLst/>
          </a:prstGeom>
          <a:noFill/>
        </p:spPr>
        <p:txBody>
          <a:bodyPr wrap="square" rtlCol="0">
            <a:spAutoFit/>
          </a:bodyPr>
          <a:lstStyle/>
          <a:p>
            <a:pPr marL="342900" indent="-342900">
              <a:buFont typeface="Wingdings" panose="05000000000000000000" pitchFamily="2" charset="2"/>
              <a:buChar char="§"/>
            </a:pPr>
            <a:r>
              <a:rPr lang="en-US" sz="2200" b="1" dirty="0"/>
              <a:t>Target date for decisions by OPM on all appeals is July 27</a:t>
            </a:r>
            <a:r>
              <a:rPr lang="en-US" sz="2200" b="1" baseline="30000" dirty="0"/>
              <a:t>th</a:t>
            </a:r>
            <a:r>
              <a:rPr lang="en-US" sz="2200" b="1" dirty="0"/>
              <a:t>  </a:t>
            </a:r>
          </a:p>
          <a:p>
            <a:pPr marL="342900" indent="-342900">
              <a:buFont typeface="Wingdings" panose="05000000000000000000" pitchFamily="2" charset="2"/>
              <a:buChar char="§"/>
            </a:pPr>
            <a:r>
              <a:rPr lang="en-US" sz="2200" dirty="0"/>
              <a:t>Charity application records and CFC charity lists will be updated based on final appeal decisions</a:t>
            </a:r>
          </a:p>
          <a:p>
            <a:pPr marL="342900" indent="-342900">
              <a:buFont typeface="Wingdings" panose="05000000000000000000" pitchFamily="2" charset="2"/>
              <a:buChar char="§"/>
            </a:pPr>
            <a:r>
              <a:rPr lang="en-US" sz="2200" b="1" dirty="0"/>
              <a:t>Charities with overturned denials (i.e. approved on appeal) must complete listing information and pay the listing fee by August 6</a:t>
            </a:r>
          </a:p>
          <a:p>
            <a:pPr marL="800100" lvl="1" indent="-342900">
              <a:buFont typeface="Arial" panose="020B0604020202020204" pitchFamily="34" charset="0"/>
              <a:buChar char="•"/>
            </a:pPr>
            <a:r>
              <a:rPr lang="en-US" sz="2200" b="1" dirty="0"/>
              <a:t>All approved organizations must pay the listing fee to be included on the CFC Charity List</a:t>
            </a:r>
          </a:p>
          <a:p>
            <a:pPr marL="800100" lvl="1" indent="-342900">
              <a:buFont typeface="Arial" panose="020B0604020202020204" pitchFamily="34" charset="0"/>
              <a:buChar char="•"/>
            </a:pPr>
            <a:r>
              <a:rPr lang="en-US" sz="2200" b="1" dirty="0"/>
              <a:t>Late payments will not be accepted</a:t>
            </a:r>
          </a:p>
          <a:p>
            <a:pPr marL="342900" indent="-342900">
              <a:buFont typeface="Wingdings" panose="05000000000000000000" pitchFamily="2" charset="2"/>
              <a:buChar char="§"/>
            </a:pPr>
            <a:r>
              <a:rPr lang="en-US" sz="2200" dirty="0"/>
              <a:t>OPM encourages charities with sustained denials to reapply during the next application period which will begin in December 2021</a:t>
            </a:r>
          </a:p>
          <a:p>
            <a:pPr lvl="1"/>
            <a:endParaRPr lang="en-US" sz="2000" b="1"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52</a:t>
            </a:fld>
            <a:endParaRPr lang="en-US" dirty="0"/>
          </a:p>
        </p:txBody>
      </p:sp>
    </p:spTree>
    <p:extLst>
      <p:ext uri="{BB962C8B-B14F-4D97-AF65-F5344CB8AC3E}">
        <p14:creationId xmlns:p14="http://schemas.microsoft.com/office/powerpoint/2010/main" val="3248178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566928"/>
            <a:ext cx="9144000" cy="804672"/>
          </a:xfrm>
        </p:spPr>
        <p:txBody>
          <a:bodyPr/>
          <a:lstStyle/>
          <a:p>
            <a:r>
              <a:rPr lang="en-US" dirty="0"/>
              <a:t>Contact Us</a:t>
            </a:r>
          </a:p>
        </p:txBody>
      </p:sp>
      <p:grpSp>
        <p:nvGrpSpPr>
          <p:cNvPr id="4" name="Group 3"/>
          <p:cNvGrpSpPr/>
          <p:nvPr/>
        </p:nvGrpSpPr>
        <p:grpSpPr>
          <a:xfrm>
            <a:off x="551855" y="1738342"/>
            <a:ext cx="8040289" cy="3539430"/>
            <a:chOff x="252201" y="2209800"/>
            <a:chExt cx="8040289" cy="3539430"/>
          </a:xfrm>
        </p:grpSpPr>
        <p:sp>
          <p:nvSpPr>
            <p:cNvPr id="2" name="TextBox 1"/>
            <p:cNvSpPr txBox="1"/>
            <p:nvPr/>
          </p:nvSpPr>
          <p:spPr>
            <a:xfrm>
              <a:off x="252201" y="2209800"/>
              <a:ext cx="3948838" cy="3539430"/>
            </a:xfrm>
            <a:prstGeom prst="rect">
              <a:avLst/>
            </a:prstGeom>
            <a:noFill/>
          </p:spPr>
          <p:txBody>
            <a:bodyPr wrap="none" rtlCol="0">
              <a:spAutoFit/>
            </a:bodyPr>
            <a:lstStyle/>
            <a:p>
              <a:pPr algn="ctr"/>
              <a:r>
                <a:rPr lang="en-US" sz="2000" dirty="0"/>
                <a:t>For process &amp; technical questions:</a:t>
              </a:r>
            </a:p>
            <a:p>
              <a:pPr algn="ctr"/>
              <a:endParaRPr lang="en-US" sz="2000" dirty="0"/>
            </a:p>
            <a:p>
              <a:pPr algn="ctr"/>
              <a:r>
                <a:rPr lang="en-US" sz="2000" b="1" dirty="0"/>
                <a:t>CFC Customer Care Center</a:t>
              </a:r>
              <a:endParaRPr lang="en-US" sz="2000" dirty="0"/>
            </a:p>
            <a:p>
              <a:pPr algn="ctr"/>
              <a:endParaRPr lang="en-US" sz="2000" dirty="0"/>
            </a:p>
            <a:p>
              <a:pPr algn="ctr"/>
              <a:r>
                <a:rPr lang="en-US" sz="2000" dirty="0">
                  <a:hlinkClick r:id="rId3"/>
                </a:rPr>
                <a:t>support@cfccharities.org</a:t>
              </a:r>
              <a:endParaRPr lang="en-US" sz="2000" dirty="0"/>
            </a:p>
            <a:p>
              <a:pPr algn="ctr"/>
              <a:endParaRPr lang="en-US" sz="2000" dirty="0"/>
            </a:p>
            <a:p>
              <a:pPr algn="ctr"/>
              <a:r>
                <a:rPr lang="en-US" sz="2000" dirty="0"/>
                <a:t>(888)232-4935 (Toll Free)</a:t>
              </a:r>
            </a:p>
            <a:p>
              <a:pPr algn="ctr"/>
              <a:r>
                <a:rPr lang="en-US" sz="2000" dirty="0"/>
                <a:t>(608)237-4935 (Local)</a:t>
              </a:r>
            </a:p>
            <a:p>
              <a:pPr algn="ctr"/>
              <a:r>
                <a:rPr lang="en-US" sz="2000" dirty="0"/>
                <a:t>TTY: (800)203-8280 (Toll Free)</a:t>
              </a:r>
            </a:p>
            <a:p>
              <a:pPr algn="ctr"/>
              <a:r>
                <a:rPr lang="en-US" sz="2000" dirty="0"/>
                <a:t>TTY: (608)268-7740 (Local)</a:t>
              </a:r>
            </a:p>
            <a:p>
              <a:endParaRPr lang="en-US" sz="2400" dirty="0"/>
            </a:p>
          </p:txBody>
        </p:sp>
        <p:sp>
          <p:nvSpPr>
            <p:cNvPr id="7" name="TextBox 6"/>
            <p:cNvSpPr txBox="1"/>
            <p:nvPr/>
          </p:nvSpPr>
          <p:spPr>
            <a:xfrm>
              <a:off x="4119945" y="2242930"/>
              <a:ext cx="4172545" cy="2554545"/>
            </a:xfrm>
            <a:prstGeom prst="rect">
              <a:avLst/>
            </a:prstGeom>
            <a:noFill/>
          </p:spPr>
          <p:txBody>
            <a:bodyPr wrap="square" rtlCol="0">
              <a:spAutoFit/>
            </a:bodyPr>
            <a:lstStyle/>
            <a:p>
              <a:pPr algn="ctr"/>
              <a:r>
                <a:rPr lang="en-US" sz="2000" dirty="0"/>
                <a:t>For policy questions:</a:t>
              </a:r>
            </a:p>
            <a:p>
              <a:pPr algn="ctr"/>
              <a:endParaRPr lang="en-US" sz="2000" dirty="0"/>
            </a:p>
            <a:p>
              <a:pPr algn="ctr"/>
              <a:r>
                <a:rPr lang="en-US" sz="2000" b="1" dirty="0"/>
                <a:t>U.S. Office of Personnel Management</a:t>
              </a:r>
            </a:p>
            <a:p>
              <a:pPr algn="ctr"/>
              <a:r>
                <a:rPr lang="en-US" sz="2000" b="1" dirty="0"/>
                <a:t>Office of CFC</a:t>
              </a:r>
            </a:p>
            <a:p>
              <a:pPr algn="ctr"/>
              <a:endParaRPr lang="en-US" sz="2000" dirty="0"/>
            </a:p>
            <a:p>
              <a:pPr algn="ctr"/>
              <a:r>
                <a:rPr lang="en-US" sz="2000" dirty="0">
                  <a:hlinkClick r:id="rId4"/>
                </a:rPr>
                <a:t>cfc@opm.gov</a:t>
              </a:r>
              <a:endParaRPr lang="en-US" sz="2000" dirty="0"/>
            </a:p>
            <a:p>
              <a:pPr algn="ctr"/>
              <a:endParaRPr lang="en-US" sz="2000" dirty="0"/>
            </a:p>
            <a:p>
              <a:pPr algn="ctr"/>
              <a:r>
                <a:rPr lang="en-US" sz="2000" dirty="0"/>
                <a:t>(202)606-2564</a:t>
              </a:r>
            </a:p>
          </p:txBody>
        </p:sp>
      </p:grpSp>
      <p:sp>
        <p:nvSpPr>
          <p:cNvPr id="3" name="Slide Number Placeholder 2"/>
          <p:cNvSpPr>
            <a:spLocks noGrp="1"/>
          </p:cNvSpPr>
          <p:nvPr>
            <p:ph type="sldNum" sz="quarter" idx="4"/>
          </p:nvPr>
        </p:nvSpPr>
        <p:spPr/>
        <p:txBody>
          <a:bodyPr/>
          <a:lstStyle/>
          <a:p>
            <a:fld id="{9A130CC6-AF16-4E75-B386-B0184CCD31FF}" type="slidenum">
              <a:rPr lang="en-US" smtClean="0"/>
              <a:pPr/>
              <a:t>53</a:t>
            </a:fld>
            <a:endParaRPr lang="en-US" dirty="0"/>
          </a:p>
        </p:txBody>
      </p:sp>
    </p:spTree>
    <p:extLst>
      <p:ext uri="{BB962C8B-B14F-4D97-AF65-F5344CB8AC3E}">
        <p14:creationId xmlns:p14="http://schemas.microsoft.com/office/powerpoint/2010/main" val="17566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566928"/>
            <a:ext cx="9144000" cy="804672"/>
          </a:xfrm>
        </p:spPr>
        <p:txBody>
          <a:bodyPr/>
          <a:lstStyle/>
          <a:p>
            <a:r>
              <a:rPr lang="en-US" dirty="0"/>
              <a:t>Appeal Decisions</a:t>
            </a:r>
          </a:p>
        </p:txBody>
      </p:sp>
      <p:sp>
        <p:nvSpPr>
          <p:cNvPr id="2" name="TextBox 1"/>
          <p:cNvSpPr txBox="1"/>
          <p:nvPr/>
        </p:nvSpPr>
        <p:spPr>
          <a:xfrm>
            <a:off x="228601" y="1575643"/>
            <a:ext cx="8534399" cy="2123658"/>
          </a:xfrm>
          <a:prstGeom prst="rect">
            <a:avLst/>
          </a:prstGeom>
          <a:noFill/>
        </p:spPr>
        <p:txBody>
          <a:bodyPr wrap="square" rtlCol="0">
            <a:spAutoFit/>
          </a:bodyPr>
          <a:lstStyle/>
          <a:p>
            <a:pPr marL="342900" indent="-342900">
              <a:buFont typeface="Arial" panose="020B0604020202020204" pitchFamily="34" charset="0"/>
              <a:buChar char="•"/>
            </a:pPr>
            <a:r>
              <a:rPr lang="en-US" sz="2200" dirty="0"/>
              <a:t>Target date to notify charities is July 27 </a:t>
            </a:r>
          </a:p>
          <a:p>
            <a:pPr marL="342900" indent="-342900">
              <a:buFont typeface="Arial" panose="020B0604020202020204" pitchFamily="34" charset="0"/>
              <a:buChar char="•"/>
            </a:pPr>
            <a:r>
              <a:rPr lang="en-US" sz="2200" dirty="0"/>
              <a:t>Initial eligibility decisions will either be:</a:t>
            </a:r>
          </a:p>
          <a:p>
            <a:pPr marL="800100" lvl="1" indent="-342900">
              <a:buFont typeface="Wingdings" panose="05000000000000000000" pitchFamily="2" charset="2"/>
              <a:buChar char="Ø"/>
            </a:pPr>
            <a:r>
              <a:rPr lang="en-US" sz="2200" dirty="0"/>
              <a:t>Overturned (approved)</a:t>
            </a:r>
          </a:p>
          <a:p>
            <a:pPr marL="800100" lvl="1" indent="-342900">
              <a:buFont typeface="Wingdings" panose="05000000000000000000" pitchFamily="2" charset="2"/>
              <a:buChar char="Ø"/>
            </a:pPr>
            <a:r>
              <a:rPr lang="en-US" sz="2200" dirty="0"/>
              <a:t>Sustained (denied)</a:t>
            </a:r>
          </a:p>
          <a:p>
            <a:pPr marL="342900" indent="-342900">
              <a:buFont typeface="Arial" panose="020B0604020202020204" pitchFamily="34" charset="0"/>
              <a:buChar char="•"/>
            </a:pPr>
            <a:r>
              <a:rPr lang="en-US" sz="2200" dirty="0"/>
              <a:t>The OPM Director’s decision is final </a:t>
            </a:r>
          </a:p>
          <a:p>
            <a:pPr marL="342900" indent="-342900">
              <a:buFont typeface="Arial" panose="020B0604020202020204" pitchFamily="34" charset="0"/>
              <a:buChar char="•"/>
            </a:pPr>
            <a:r>
              <a:rPr lang="en-US" sz="2200" dirty="0"/>
              <a:t>OPM will not consider additional requests for reconsideration</a:t>
            </a:r>
            <a:endParaRPr lang="en-US" sz="2000" dirty="0"/>
          </a:p>
        </p:txBody>
      </p:sp>
      <p:sp>
        <p:nvSpPr>
          <p:cNvPr id="10" name="TextBox 9"/>
          <p:cNvSpPr txBox="1"/>
          <p:nvPr/>
        </p:nvSpPr>
        <p:spPr>
          <a:xfrm>
            <a:off x="2133600" y="4800600"/>
            <a:ext cx="184731" cy="369332"/>
          </a:xfrm>
          <a:prstGeom prst="rect">
            <a:avLst/>
          </a:prstGeom>
          <a:noFill/>
        </p:spPr>
        <p:txBody>
          <a:bodyPr wrap="none" rtlCol="0">
            <a:spAutoFit/>
          </a:bodyPr>
          <a:lstStyle/>
          <a:p>
            <a:endParaRPr lang="en-US" dirty="0"/>
          </a:p>
        </p:txBody>
      </p:sp>
      <p:sp>
        <p:nvSpPr>
          <p:cNvPr id="11" name="Slide Number Placeholder 10"/>
          <p:cNvSpPr>
            <a:spLocks noGrp="1"/>
          </p:cNvSpPr>
          <p:nvPr>
            <p:ph type="sldNum" sz="quarter" idx="4"/>
          </p:nvPr>
        </p:nvSpPr>
        <p:spPr/>
        <p:txBody>
          <a:bodyPr/>
          <a:lstStyle/>
          <a:p>
            <a:fld id="{9A130CC6-AF16-4E75-B386-B0184CCD31FF}" type="slidenum">
              <a:rPr lang="en-US" smtClean="0"/>
              <a:pPr/>
              <a:t>6</a:t>
            </a:fld>
            <a:endParaRPr lang="en-US" dirty="0"/>
          </a:p>
        </p:txBody>
      </p:sp>
      <p:pic>
        <p:nvPicPr>
          <p:cNvPr id="4" name="Picture 3">
            <a:extLst>
              <a:ext uri="{FF2B5EF4-FFF2-40B4-BE49-F238E27FC236}">
                <a16:creationId xmlns:a16="http://schemas.microsoft.com/office/drawing/2014/main" id="{5FF82FF9-25A4-4FD3-9599-6F4D36500003}"/>
              </a:ext>
            </a:extLst>
          </p:cNvPr>
          <p:cNvPicPr>
            <a:picLocks noChangeAspect="1"/>
          </p:cNvPicPr>
          <p:nvPr/>
        </p:nvPicPr>
        <p:blipFill>
          <a:blip r:embed="rId3"/>
          <a:stretch>
            <a:fillRect/>
          </a:stretch>
        </p:blipFill>
        <p:spPr>
          <a:xfrm>
            <a:off x="2819400" y="3581400"/>
            <a:ext cx="2224279" cy="3038192"/>
          </a:xfrm>
          <a:prstGeom prst="rect">
            <a:avLst/>
          </a:prstGeom>
        </p:spPr>
      </p:pic>
    </p:spTree>
    <p:extLst>
      <p:ext uri="{BB962C8B-B14F-4D97-AF65-F5344CB8AC3E}">
        <p14:creationId xmlns:p14="http://schemas.microsoft.com/office/powerpoint/2010/main" val="222493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245" y="1591056"/>
            <a:ext cx="8345510" cy="1107996"/>
          </a:xfrm>
          <a:prstGeom prst="rect">
            <a:avLst/>
          </a:prstGeom>
          <a:noFill/>
        </p:spPr>
        <p:txBody>
          <a:bodyPr wrap="square" rtlCol="0">
            <a:spAutoFit/>
          </a:bodyPr>
          <a:lstStyle/>
          <a:p>
            <a:endParaRPr lang="en-US" sz="2000" dirty="0">
              <a:hlinkClick r:id="rId3"/>
            </a:endParaRPr>
          </a:p>
          <a:p>
            <a:endParaRPr lang="en-US" sz="2000" dirty="0">
              <a:hlinkClick r:id="rId3"/>
            </a:endParaRPr>
          </a:p>
          <a:p>
            <a:pPr marL="342900" indent="-342900">
              <a:buFont typeface="Wingdings" panose="05000000000000000000" pitchFamily="2" charset="2"/>
              <a:buChar char="§"/>
            </a:pPr>
            <a:endParaRPr lang="en-US" sz="26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7</a:t>
            </a:fld>
            <a:endParaRPr lang="en-US" dirty="0"/>
          </a:p>
        </p:txBody>
      </p:sp>
      <p:pic>
        <p:nvPicPr>
          <p:cNvPr id="4" name="Picture 3"/>
          <p:cNvPicPr>
            <a:picLocks noChangeAspect="1"/>
          </p:cNvPicPr>
          <p:nvPr/>
        </p:nvPicPr>
        <p:blipFill>
          <a:blip r:embed="rId4"/>
          <a:stretch>
            <a:fillRect/>
          </a:stretch>
        </p:blipFill>
        <p:spPr>
          <a:xfrm>
            <a:off x="990600" y="690283"/>
            <a:ext cx="5963118" cy="5943599"/>
          </a:xfrm>
          <a:prstGeom prst="rect">
            <a:avLst/>
          </a:prstGeom>
        </p:spPr>
      </p:pic>
    </p:spTree>
    <p:extLst>
      <p:ext uri="{BB962C8B-B14F-4D97-AF65-F5344CB8AC3E}">
        <p14:creationId xmlns:p14="http://schemas.microsoft.com/office/powerpoint/2010/main" val="279921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566928"/>
            <a:ext cx="9144000" cy="804672"/>
          </a:xfrm>
        </p:spPr>
        <p:txBody>
          <a:bodyPr/>
          <a:lstStyle/>
          <a:p>
            <a:r>
              <a:rPr lang="en-US" dirty="0"/>
              <a:t>Step 3: Human Health &amp; Welfare Services</a:t>
            </a:r>
          </a:p>
        </p:txBody>
      </p:sp>
      <p:sp>
        <p:nvSpPr>
          <p:cNvPr id="2" name="TextBox 1"/>
          <p:cNvSpPr txBox="1"/>
          <p:nvPr/>
        </p:nvSpPr>
        <p:spPr>
          <a:xfrm>
            <a:off x="228600" y="1646009"/>
            <a:ext cx="8534400" cy="3293209"/>
          </a:xfrm>
          <a:prstGeom prst="rect">
            <a:avLst/>
          </a:prstGeom>
          <a:noFill/>
        </p:spPr>
        <p:txBody>
          <a:bodyPr wrap="square" rtlCol="0">
            <a:spAutoFit/>
          </a:bodyPr>
          <a:lstStyle/>
          <a:p>
            <a:pPr marL="342900" lvl="0" indent="-342900">
              <a:buFont typeface="Wingdings" panose="05000000000000000000" pitchFamily="2" charset="2"/>
              <a:buChar char="§"/>
            </a:pPr>
            <a:r>
              <a:rPr lang="en-US" sz="2200" dirty="0"/>
              <a:t>Required of all CFC charities, including animal and environmental organizations </a:t>
            </a:r>
          </a:p>
          <a:p>
            <a:pPr marL="342900" lvl="0" indent="-342900">
              <a:buFont typeface="Wingdings" panose="05000000000000000000" pitchFamily="2" charset="2"/>
              <a:buChar char="§"/>
            </a:pPr>
            <a:r>
              <a:rPr lang="en-US" sz="2200" dirty="0"/>
              <a:t>All 501(c)(3) organizations provide human health and welfare services </a:t>
            </a:r>
          </a:p>
          <a:p>
            <a:pPr marL="342900" lvl="0" indent="-342900">
              <a:buFont typeface="Wingdings" panose="05000000000000000000" pitchFamily="2" charset="2"/>
              <a:buChar char="§"/>
            </a:pPr>
            <a:r>
              <a:rPr lang="en-US" sz="2200" dirty="0"/>
              <a:t>Read the statement and click “Yes” to certify to the statement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lvl="1"/>
            <a:endParaRPr lang="en-US" sz="2200" i="1" dirty="0"/>
          </a:p>
          <a:p>
            <a:pPr lvl="0"/>
            <a:endParaRPr lang="en-US" sz="800" dirty="0"/>
          </a:p>
          <a:p>
            <a:pPr marL="342900" lvl="0" indent="-342900">
              <a:buFont typeface="Wingdings" panose="05000000000000000000" pitchFamily="2" charset="2"/>
              <a:buChar char="§"/>
            </a:pPr>
            <a:endParaRPr lang="en-US" sz="2200" dirty="0"/>
          </a:p>
          <a:p>
            <a:endParaRPr lang="en-US" sz="20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8</a:t>
            </a:fld>
            <a:endParaRPr lang="en-US" dirty="0"/>
          </a:p>
        </p:txBody>
      </p:sp>
    </p:spTree>
    <p:extLst>
      <p:ext uri="{BB962C8B-B14F-4D97-AF65-F5344CB8AC3E}">
        <p14:creationId xmlns:p14="http://schemas.microsoft.com/office/powerpoint/2010/main" val="25284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566928"/>
            <a:ext cx="9144000" cy="804672"/>
          </a:xfrm>
        </p:spPr>
        <p:txBody>
          <a:bodyPr/>
          <a:lstStyle/>
          <a:p>
            <a:r>
              <a:rPr lang="en-US" dirty="0"/>
              <a:t>Step 4: Areas of Service </a:t>
            </a:r>
          </a:p>
        </p:txBody>
      </p:sp>
      <p:sp>
        <p:nvSpPr>
          <p:cNvPr id="2" name="TextBox 1"/>
          <p:cNvSpPr txBox="1"/>
          <p:nvPr/>
        </p:nvSpPr>
        <p:spPr>
          <a:xfrm>
            <a:off x="228600" y="1646009"/>
            <a:ext cx="8534400" cy="6181820"/>
          </a:xfrm>
          <a:prstGeom prst="rect">
            <a:avLst/>
          </a:prstGeom>
          <a:noFill/>
        </p:spPr>
        <p:txBody>
          <a:bodyPr wrap="square" rtlCol="0">
            <a:spAutoFit/>
          </a:bodyPr>
          <a:lstStyle/>
          <a:p>
            <a:pPr marL="342900" lvl="0" indent="-342900">
              <a:buFont typeface="Wingdings" panose="05000000000000000000" pitchFamily="2" charset="2"/>
              <a:buChar char="§"/>
            </a:pPr>
            <a:r>
              <a:rPr lang="en-US" sz="2200" b="1" dirty="0">
                <a:latin typeface="+mj-lt"/>
              </a:rPr>
              <a:t>Only required of organizations with an Areas of Service(s) deficiency</a:t>
            </a:r>
          </a:p>
          <a:p>
            <a:pPr marL="342900" lvl="0" indent="-342900">
              <a:buFont typeface="Wingdings" panose="05000000000000000000" pitchFamily="2" charset="2"/>
              <a:buChar char="§"/>
            </a:pPr>
            <a:r>
              <a:rPr lang="en-US" sz="2200" dirty="0">
                <a:latin typeface="+mj-lt"/>
              </a:rPr>
              <a:t>OPM will not accept program brochures, annual reports, fact sheets, spreadsheets or other formats</a:t>
            </a:r>
          </a:p>
          <a:p>
            <a:pPr marL="342900" lvl="0" indent="-342900">
              <a:buFont typeface="Wingdings" panose="05000000000000000000" pitchFamily="2" charset="2"/>
              <a:buChar char="§"/>
            </a:pPr>
            <a:r>
              <a:rPr lang="en-US" sz="2200" dirty="0">
                <a:latin typeface="+mj-lt"/>
              </a:rPr>
              <a:t>Service descriptions are limited to 256 characters </a:t>
            </a:r>
          </a:p>
          <a:p>
            <a:pPr marL="800100" lvl="1" indent="-342900">
              <a:buFont typeface="Arial" panose="020B0604020202020204" pitchFamily="34" charset="0"/>
              <a:buChar char="•"/>
            </a:pPr>
            <a:r>
              <a:rPr lang="en-US" sz="2200" dirty="0">
                <a:latin typeface="+mj-lt"/>
              </a:rPr>
              <a:t>Any verbiage after the limit will not be considered </a:t>
            </a:r>
          </a:p>
          <a:p>
            <a:pPr marL="342900" marR="0" lvl="0" indent="-342900">
              <a:lnSpc>
                <a:spcPct val="107000"/>
              </a:lnSpc>
              <a:buFont typeface="Wingdings" panose="05000000000000000000" pitchFamily="2" charset="2"/>
              <a:buChar char="§"/>
            </a:pPr>
            <a:r>
              <a:rPr lang="en-US" sz="2200" dirty="0">
                <a:latin typeface="+mj-lt"/>
                <a:ea typeface="Calibri" panose="020F0502020204030204" pitchFamily="34" charset="0"/>
                <a:cs typeface="Calibri" panose="020F0502020204030204" pitchFamily="34" charset="0"/>
              </a:rPr>
              <a:t>Each service description must include the number of beneficiaries and/or monetary value of the services </a:t>
            </a:r>
          </a:p>
          <a:p>
            <a:pPr marL="342900" marR="0" lvl="0" indent="-342900">
              <a:lnSpc>
                <a:spcPct val="107000"/>
              </a:lnSpc>
              <a:buFont typeface="Wingdings" panose="05000000000000000000" pitchFamily="2" charset="2"/>
              <a:buChar char="§"/>
            </a:pPr>
            <a:r>
              <a:rPr lang="en-US" sz="2200" dirty="0">
                <a:latin typeface="+mj-lt"/>
                <a:ea typeface="Calibri" panose="020F0502020204030204" pitchFamily="34" charset="0"/>
                <a:cs typeface="Calibri" panose="020F0502020204030204" pitchFamily="34" charset="0"/>
              </a:rPr>
              <a:t>De </a:t>
            </a:r>
            <a:r>
              <a:rPr lang="en-US" sz="2200" dirty="0" err="1">
                <a:latin typeface="+mj-lt"/>
                <a:ea typeface="Calibri" panose="020F0502020204030204" pitchFamily="34" charset="0"/>
                <a:cs typeface="Calibri" panose="020F0502020204030204" pitchFamily="34" charset="0"/>
              </a:rPr>
              <a:t>minimis</a:t>
            </a:r>
            <a:r>
              <a:rPr lang="en-US" sz="2200" dirty="0">
                <a:latin typeface="+mj-lt"/>
                <a:ea typeface="Calibri" panose="020F0502020204030204" pitchFamily="34" charset="0"/>
                <a:cs typeface="Calibri" panose="020F0502020204030204" pitchFamily="34" charset="0"/>
              </a:rPr>
              <a:t> services will not be accepted: </a:t>
            </a:r>
            <a:r>
              <a:rPr lang="en-US" sz="2200" i="1" dirty="0">
                <a:latin typeface="+mj-lt"/>
                <a:ea typeface="Calibri" panose="020F0502020204030204" pitchFamily="34" charset="0"/>
                <a:cs typeface="Calibri" panose="020F0502020204030204" pitchFamily="34" charset="0"/>
              </a:rPr>
              <a:t>De </a:t>
            </a:r>
            <a:r>
              <a:rPr lang="en-US" sz="2200" i="1" dirty="0" err="1">
                <a:latin typeface="+mj-lt"/>
                <a:ea typeface="Calibri" panose="020F0502020204030204" pitchFamily="34" charset="0"/>
                <a:cs typeface="Calibri" panose="020F0502020204030204" pitchFamily="34" charset="0"/>
              </a:rPr>
              <a:t>minimis</a:t>
            </a:r>
            <a:r>
              <a:rPr lang="en-US" sz="2200" i="1" dirty="0">
                <a:latin typeface="+mj-lt"/>
                <a:ea typeface="Calibri" panose="020F0502020204030204" pitchFamily="34" charset="0"/>
                <a:cs typeface="Calibri" panose="020F0502020204030204" pitchFamily="34" charset="0"/>
              </a:rPr>
              <a:t> services are those where the number of beneficiaries and/or monetary value of the services had minimal impact </a:t>
            </a:r>
            <a:endParaRPr lang="en-US" sz="2200" i="1" dirty="0">
              <a:latin typeface="+mj-lt"/>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lvl="1"/>
            <a:endParaRPr lang="en-US" sz="2400" dirty="0"/>
          </a:p>
          <a:p>
            <a:pPr lvl="1"/>
            <a:endParaRPr lang="en-US" sz="2200" i="1" dirty="0"/>
          </a:p>
          <a:p>
            <a:pPr lvl="0"/>
            <a:endParaRPr lang="en-US" sz="800" dirty="0"/>
          </a:p>
          <a:p>
            <a:pPr marL="342900" lvl="0" indent="-342900">
              <a:buFont typeface="Wingdings" panose="05000000000000000000" pitchFamily="2" charset="2"/>
              <a:buChar char="§"/>
            </a:pPr>
            <a:endParaRPr lang="en-US" sz="2200" dirty="0"/>
          </a:p>
          <a:p>
            <a:endParaRPr lang="en-US" sz="2000"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9</a:t>
            </a:fld>
            <a:endParaRPr lang="en-US" dirty="0"/>
          </a:p>
        </p:txBody>
      </p:sp>
    </p:spTree>
    <p:extLst>
      <p:ext uri="{BB962C8B-B14F-4D97-AF65-F5344CB8AC3E}">
        <p14:creationId xmlns:p14="http://schemas.microsoft.com/office/powerpoint/2010/main" val="199199647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10459</TotalTime>
  <Words>4947</Words>
  <Application>Microsoft Office PowerPoint</Application>
  <PresentationFormat>On-screen Show (4:3)</PresentationFormat>
  <Paragraphs>561</Paragraphs>
  <Slides>53</Slides>
  <Notes>53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53</vt:i4>
      </vt:variant>
    </vt:vector>
  </HeadingPairs>
  <TitlesOfParts>
    <vt:vector size="62" baseType="lpstr">
      <vt:lpstr>Arial</vt:lpstr>
      <vt:lpstr>Calibri</vt:lpstr>
      <vt:lpstr>Stencil</vt:lpstr>
      <vt:lpstr>Times New Roman</vt:lpstr>
      <vt:lpstr>Wingdings</vt:lpstr>
      <vt:lpstr>2_Office Theme</vt:lpstr>
      <vt:lpstr>3_Office Theme</vt:lpstr>
      <vt:lpstr>4_Office Theme</vt:lpstr>
      <vt:lpstr>5_Office Theme</vt:lpstr>
      <vt:lpstr>2021 CFC Application Training: How to Submit A Successful Appeal</vt:lpstr>
      <vt:lpstr>CFC Regulations: § 950.204 </vt:lpstr>
      <vt:lpstr>Before Submitting Your Appeal (1/3)</vt:lpstr>
      <vt:lpstr>Before Submitting Your Appeal (2/3)</vt:lpstr>
      <vt:lpstr>Before Submitting Your Appeal (3/3)</vt:lpstr>
      <vt:lpstr>Appeal Decisions</vt:lpstr>
      <vt:lpstr>PowerPoint Presentation</vt:lpstr>
      <vt:lpstr>Step 3: Human Health &amp; Welfare Services</vt:lpstr>
      <vt:lpstr>Step 4: Areas of Service </vt:lpstr>
      <vt:lpstr>PowerPoint Presentation</vt:lpstr>
      <vt:lpstr>Areas of Service: Local Orgs</vt:lpstr>
      <vt:lpstr>Areas of Service: National &amp; International Orgs</vt:lpstr>
      <vt:lpstr>Web-based Services(1/3) </vt:lpstr>
      <vt:lpstr>Web-based Services (2/3) </vt:lpstr>
      <vt:lpstr>Web-based Services (3/3) </vt:lpstr>
      <vt:lpstr>Areas of Service: Recommendations (1/2)</vt:lpstr>
      <vt:lpstr>Areas of Service: Recommendations (2/2)</vt:lpstr>
      <vt:lpstr>Areas of Service: Things to Avoid (1/3)</vt:lpstr>
      <vt:lpstr>Areas of Service: Things to Avoid (2/3)</vt:lpstr>
      <vt:lpstr>Areas of Service: Things to Avoid (3/3)</vt:lpstr>
      <vt:lpstr>Areas of Service: De Minimis</vt:lpstr>
      <vt:lpstr>Areas of Service: Examples (1/6)</vt:lpstr>
      <vt:lpstr>Areas of Service: Examples (2/6)</vt:lpstr>
      <vt:lpstr>Areas of Service: Examples (3/6)</vt:lpstr>
      <vt:lpstr>Areas of Service: Examples (4/6)</vt:lpstr>
      <vt:lpstr>Areas of Service: Examples (5/6)</vt:lpstr>
      <vt:lpstr>Areas of Service: Examples (6/6)</vt:lpstr>
      <vt:lpstr>CFC Application Standards: Areas of Service </vt:lpstr>
      <vt:lpstr>Step 5: Exemption Status </vt:lpstr>
      <vt:lpstr>Step 6: IRS Determination Letter (1/2)</vt:lpstr>
      <vt:lpstr>Step 6: IRS Determination Letter (2/2)</vt:lpstr>
      <vt:lpstr>Step 7: Financial Statements (1/3)</vt:lpstr>
      <vt:lpstr>Step 7: Financial Statements (2/3)</vt:lpstr>
      <vt:lpstr>Step 7: Financial Statements (3/3)</vt:lpstr>
      <vt:lpstr>Step 8: IRS Form 990, or pro forma (1/5) </vt:lpstr>
      <vt:lpstr>Step 8: IRS Form 990, or pro forma (2/5)</vt:lpstr>
      <vt:lpstr>Step 8: IRS Form 990, or pro forma (3/5) </vt:lpstr>
      <vt:lpstr>Step 8: IRS Form 990, or pro forma (4/5) </vt:lpstr>
      <vt:lpstr>Step 8: IRS Form 990, or pro forma (4/5) </vt:lpstr>
      <vt:lpstr>Pro forma IRS Form 990</vt:lpstr>
      <vt:lpstr>PowerPoint Presentation</vt:lpstr>
      <vt:lpstr>PowerPoint Presentation</vt:lpstr>
      <vt:lpstr>PowerPoint Presentation</vt:lpstr>
      <vt:lpstr>PowerPoint Presentation</vt:lpstr>
      <vt:lpstr>PowerPoint Presentation</vt:lpstr>
      <vt:lpstr>Board Governance (1/5)</vt:lpstr>
      <vt:lpstr>PowerPoint Presentation</vt:lpstr>
      <vt:lpstr>PowerPoint Presentation</vt:lpstr>
      <vt:lpstr>Board Governance (4/5)</vt:lpstr>
      <vt:lpstr>Board Governance (5/5)</vt:lpstr>
      <vt:lpstr> Certification Statements  </vt:lpstr>
      <vt:lpstr>Appeal Decisions</vt:lpstr>
      <vt:lpstr>Contact Us</vt:lpstr>
    </vt:vector>
  </TitlesOfParts>
  <Company>Office of Personnel Mangement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of Personnel Management</dc:creator>
  <cp:lastModifiedBy>Taiwo, Victoria B.</cp:lastModifiedBy>
  <cp:revision>500</cp:revision>
  <cp:lastPrinted>2018-11-28T14:51:56Z</cp:lastPrinted>
  <dcterms:created xsi:type="dcterms:W3CDTF">2014-04-25T20:26:28Z</dcterms:created>
  <dcterms:modified xsi:type="dcterms:W3CDTF">2021-06-09T00:08:07Z</dcterms:modified>
</cp:coreProperties>
</file>